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11" r:id="rId5"/>
    <p:sldMasterId id="2147483729" r:id="rId6"/>
  </p:sldMasterIdLst>
  <p:notesMasterIdLst>
    <p:notesMasterId r:id="rId53"/>
  </p:notesMasterIdLst>
  <p:sldIdLst>
    <p:sldId id="256" r:id="rId7"/>
    <p:sldId id="2145707626" r:id="rId8"/>
    <p:sldId id="2145707734" r:id="rId9"/>
    <p:sldId id="2145707740" r:id="rId10"/>
    <p:sldId id="2145707709" r:id="rId11"/>
    <p:sldId id="2145707732" r:id="rId12"/>
    <p:sldId id="2145707623" r:id="rId13"/>
    <p:sldId id="2145707652" r:id="rId14"/>
    <p:sldId id="2145707717" r:id="rId15"/>
    <p:sldId id="2145707718" r:id="rId16"/>
    <p:sldId id="2145707721" r:id="rId17"/>
    <p:sldId id="2145707670" r:id="rId18"/>
    <p:sldId id="2145707671" r:id="rId19"/>
    <p:sldId id="2145707635" r:id="rId20"/>
    <p:sldId id="2145707725" r:id="rId21"/>
    <p:sldId id="2145707728" r:id="rId22"/>
    <p:sldId id="257" r:id="rId23"/>
    <p:sldId id="2145707726" r:id="rId24"/>
    <p:sldId id="260" r:id="rId25"/>
    <p:sldId id="261" r:id="rId26"/>
    <p:sldId id="262" r:id="rId27"/>
    <p:sldId id="263" r:id="rId28"/>
    <p:sldId id="2145707727" r:id="rId29"/>
    <p:sldId id="2145707735" r:id="rId30"/>
    <p:sldId id="266" r:id="rId31"/>
    <p:sldId id="2145707729" r:id="rId32"/>
    <p:sldId id="285" r:id="rId33"/>
    <p:sldId id="286" r:id="rId34"/>
    <p:sldId id="2145707737" r:id="rId35"/>
    <p:sldId id="2145707707" r:id="rId36"/>
    <p:sldId id="2145707716" r:id="rId37"/>
    <p:sldId id="2145707730" r:id="rId38"/>
    <p:sldId id="269" r:id="rId39"/>
    <p:sldId id="270" r:id="rId40"/>
    <p:sldId id="268" r:id="rId41"/>
    <p:sldId id="2145707733" r:id="rId42"/>
    <p:sldId id="273" r:id="rId43"/>
    <p:sldId id="2145707731" r:id="rId44"/>
    <p:sldId id="2145707682" r:id="rId45"/>
    <p:sldId id="2145707715" r:id="rId46"/>
    <p:sldId id="2145707714" r:id="rId47"/>
    <p:sldId id="2145707739" r:id="rId48"/>
    <p:sldId id="2145707724" r:id="rId49"/>
    <p:sldId id="2145707723" r:id="rId50"/>
    <p:sldId id="2145707722" r:id="rId51"/>
    <p:sldId id="2145707708" r:id="rId52"/>
  </p:sldIdLst>
  <p:sldSz cx="16256000" cy="10160000"/>
  <p:notesSz cx="16256000" cy="10160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IER Remy" initials="GR" lastIdx="6" clrIdx="0">
    <p:extLst>
      <p:ext uri="{19B8F6BF-5375-455C-9EA6-DF929625EA0E}">
        <p15:presenceInfo xmlns:p15="http://schemas.microsoft.com/office/powerpoint/2012/main" userId="S-1-5-21-2371599874-737216647-4251439772-394834" providerId="AD"/>
      </p:ext>
    </p:extLst>
  </p:cmAuthor>
  <p:cmAuthor id="2" name="HERNANDEZ Julie" initials="HJ" lastIdx="6" clrIdx="1">
    <p:extLst>
      <p:ext uri="{19B8F6BF-5375-455C-9EA6-DF929625EA0E}">
        <p15:presenceInfo xmlns:p15="http://schemas.microsoft.com/office/powerpoint/2012/main" userId="HERNANDEZ Jul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85"/>
    <a:srgbClr val="FFF8EB"/>
    <a:srgbClr val="F8991D"/>
    <a:srgbClr val="1C9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51" autoAdjust="0"/>
  </p:normalViewPr>
  <p:slideViewPr>
    <p:cSldViewPr snapToGrid="0">
      <p:cViewPr varScale="1">
        <p:scale>
          <a:sx n="44" d="100"/>
          <a:sy n="44" d="100"/>
        </p:scale>
        <p:origin x="940" y="4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y GRANIER" userId="S::remy.granier@fhf-paca.fr::589a9af6-b4fb-421c-8724-7ae2ac61867d" providerId="AD" clId="Web-{37DB3D57-9D0E-95A0-AF03-B478798B0E7C}"/>
    <pc:docChg chg="delSld">
      <pc:chgData name="remy GRANIER" userId="S::remy.granier@fhf-paca.fr::589a9af6-b4fb-421c-8724-7ae2ac61867d" providerId="AD" clId="Web-{37DB3D57-9D0E-95A0-AF03-B478798B0E7C}" dt="2026-03-12T13:52:27.575" v="0"/>
      <pc:docMkLst>
        <pc:docMk/>
      </pc:docMkLst>
    </pc:docChg>
  </pc:docChgLst>
  <pc:docChgLst>
    <pc:chgData name="remy GRANIER" userId="S::remy.granier@fhf-paca.fr::589a9af6-b4fb-421c-8724-7ae2ac61867d" providerId="AD" clId="Web-{C6D0F8F2-92D9-80CA-4D0D-AE0E4CD8AB90}"/>
    <pc:docChg chg="addSld modSld sldOrd">
      <pc:chgData name="remy GRANIER" userId="S::remy.granier@fhf-paca.fr::589a9af6-b4fb-421c-8724-7ae2ac61867d" providerId="AD" clId="Web-{C6D0F8F2-92D9-80CA-4D0D-AE0E4CD8AB90}" dt="2026-03-12T12:52:40.366" v="755" actId="20577"/>
      <pc:docMkLst>
        <pc:docMk/>
      </pc:docMkLst>
    </pc:docChg>
  </pc:docChgLst>
  <pc:docChgLst>
    <pc:chgData name="julie HERNANDEZ" userId="2684ccdf-9484-4da2-be42-f795bfa65743" providerId="ADAL" clId="{CE055E1F-7432-464A-9FE7-F1D60C726A0E}"/>
    <pc:docChg chg="undo custSel addSld delSld modSld sldOrd">
      <pc:chgData name="julie HERNANDEZ" userId="2684ccdf-9484-4da2-be42-f795bfa65743" providerId="ADAL" clId="{CE055E1F-7432-464A-9FE7-F1D60C726A0E}" dt="2026-03-23T15:57:39.608" v="8134" actId="20577"/>
      <pc:docMkLst>
        <pc:docMk/>
      </pc:docMkLst>
      <pc:sldChg chg="modSp mod">
        <pc:chgData name="julie HERNANDEZ" userId="2684ccdf-9484-4da2-be42-f795bfa65743" providerId="ADAL" clId="{CE055E1F-7432-464A-9FE7-F1D60C726A0E}" dt="2026-03-09T14:58:47.664" v="21" actId="20577"/>
        <pc:sldMkLst>
          <pc:docMk/>
          <pc:sldMk cId="0" sldId="256"/>
        </pc:sldMkLst>
        <pc:spChg chg="mod">
          <ac:chgData name="julie HERNANDEZ" userId="2684ccdf-9484-4da2-be42-f795bfa65743" providerId="ADAL" clId="{CE055E1F-7432-464A-9FE7-F1D60C726A0E}" dt="2026-03-09T14:58:47.664" v="21" actId="20577"/>
          <ac:spMkLst>
            <pc:docMk/>
            <pc:sldMk cId="0" sldId="256"/>
            <ac:spMk id="2" creationId="{00000000-0000-0000-0000-000000000000}"/>
          </ac:spMkLst>
        </pc:spChg>
      </pc:sldChg>
      <pc:sldChg chg="add">
        <pc:chgData name="julie HERNANDEZ" userId="2684ccdf-9484-4da2-be42-f795bfa65743" providerId="ADAL" clId="{CE055E1F-7432-464A-9FE7-F1D60C726A0E}" dt="2026-03-15T20:59:04.998" v="6639"/>
        <pc:sldMkLst>
          <pc:docMk/>
          <pc:sldMk cId="657209917" sldId="257"/>
        </pc:sldMkLst>
      </pc:sldChg>
      <pc:sldChg chg="modSp add mod ord">
        <pc:chgData name="julie HERNANDEZ" userId="2684ccdf-9484-4da2-be42-f795bfa65743" providerId="ADAL" clId="{CE055E1F-7432-464A-9FE7-F1D60C726A0E}" dt="2026-03-15T21:00:36.157" v="6647"/>
        <pc:sldMkLst>
          <pc:docMk/>
          <pc:sldMk cId="0" sldId="260"/>
        </pc:sldMkLst>
        <pc:spChg chg="mod">
          <ac:chgData name="julie HERNANDEZ" userId="2684ccdf-9484-4da2-be42-f795bfa65743" providerId="ADAL" clId="{CE055E1F-7432-464A-9FE7-F1D60C726A0E}" dt="2026-03-15T20:53:26.527" v="6615" actId="20577"/>
          <ac:spMkLst>
            <pc:docMk/>
            <pc:sldMk cId="0" sldId="260"/>
            <ac:spMk id="123" creationId="{00000000-0000-0000-0000-000000000000}"/>
          </ac:spMkLst>
        </pc:spChg>
      </pc:sldChg>
      <pc:sldChg chg="modSp add mod ord">
        <pc:chgData name="julie HERNANDEZ" userId="2684ccdf-9484-4da2-be42-f795bfa65743" providerId="ADAL" clId="{CE055E1F-7432-464A-9FE7-F1D60C726A0E}" dt="2026-03-15T21:00:36.157" v="6647"/>
        <pc:sldMkLst>
          <pc:docMk/>
          <pc:sldMk cId="0" sldId="261"/>
        </pc:sldMkLst>
        <pc:spChg chg="mod">
          <ac:chgData name="julie HERNANDEZ" userId="2684ccdf-9484-4da2-be42-f795bfa65743" providerId="ADAL" clId="{CE055E1F-7432-464A-9FE7-F1D60C726A0E}" dt="2026-03-15T20:53:39.289" v="6617" actId="20577"/>
          <ac:spMkLst>
            <pc:docMk/>
            <pc:sldMk cId="0" sldId="261"/>
            <ac:spMk id="132" creationId="{00000000-0000-0000-0000-000000000000}"/>
          </ac:spMkLst>
        </pc:spChg>
      </pc:sldChg>
      <pc:sldChg chg="modSp add mod ord">
        <pc:chgData name="julie HERNANDEZ" userId="2684ccdf-9484-4da2-be42-f795bfa65743" providerId="ADAL" clId="{CE055E1F-7432-464A-9FE7-F1D60C726A0E}" dt="2026-03-15T21:00:36.157" v="6647"/>
        <pc:sldMkLst>
          <pc:docMk/>
          <pc:sldMk cId="0" sldId="262"/>
        </pc:sldMkLst>
        <pc:spChg chg="mod">
          <ac:chgData name="julie HERNANDEZ" userId="2684ccdf-9484-4da2-be42-f795bfa65743" providerId="ADAL" clId="{CE055E1F-7432-464A-9FE7-F1D60C726A0E}" dt="2026-03-15T20:53:51.645" v="6619" actId="20577"/>
          <ac:spMkLst>
            <pc:docMk/>
            <pc:sldMk cId="0" sldId="262"/>
            <ac:spMk id="140" creationId="{00000000-0000-0000-0000-000000000000}"/>
          </ac:spMkLst>
        </pc:spChg>
      </pc:sldChg>
      <pc:sldChg chg="modSp add mod ord">
        <pc:chgData name="julie HERNANDEZ" userId="2684ccdf-9484-4da2-be42-f795bfa65743" providerId="ADAL" clId="{CE055E1F-7432-464A-9FE7-F1D60C726A0E}" dt="2026-03-15T21:00:36.157" v="6647"/>
        <pc:sldMkLst>
          <pc:docMk/>
          <pc:sldMk cId="0" sldId="263"/>
        </pc:sldMkLst>
        <pc:spChg chg="mod">
          <ac:chgData name="julie HERNANDEZ" userId="2684ccdf-9484-4da2-be42-f795bfa65743" providerId="ADAL" clId="{CE055E1F-7432-464A-9FE7-F1D60C726A0E}" dt="2026-03-15T20:54:12.091" v="6626" actId="27636"/>
          <ac:spMkLst>
            <pc:docMk/>
            <pc:sldMk cId="0" sldId="263"/>
            <ac:spMk id="148" creationId="{00000000-0000-0000-0000-000000000000}"/>
          </ac:spMkLst>
        </pc:spChg>
      </pc:sldChg>
      <pc:sldChg chg="modSp add mod">
        <pc:chgData name="julie HERNANDEZ" userId="2684ccdf-9484-4da2-be42-f795bfa65743" providerId="ADAL" clId="{CE055E1F-7432-464A-9FE7-F1D60C726A0E}" dt="2026-03-15T20:54:28.564" v="6627" actId="2711"/>
        <pc:sldMkLst>
          <pc:docMk/>
          <pc:sldMk cId="0" sldId="266"/>
        </pc:sldMkLst>
        <pc:spChg chg="mod">
          <ac:chgData name="julie HERNANDEZ" userId="2684ccdf-9484-4da2-be42-f795bfa65743" providerId="ADAL" clId="{CE055E1F-7432-464A-9FE7-F1D60C726A0E}" dt="2026-03-15T20:54:28.564" v="6627" actId="2711"/>
          <ac:spMkLst>
            <pc:docMk/>
            <pc:sldMk cId="0" sldId="266"/>
            <ac:spMk id="170" creationId="{00000000-0000-0000-0000-000000000000}"/>
          </ac:spMkLst>
        </pc:spChg>
      </pc:sldChg>
      <pc:sldChg chg="addSp delSp modSp add mod ord">
        <pc:chgData name="julie HERNANDEZ" userId="2684ccdf-9484-4da2-be42-f795bfa65743" providerId="ADAL" clId="{CE055E1F-7432-464A-9FE7-F1D60C726A0E}" dt="2026-03-16T10:08:33.253" v="8118" actId="403"/>
        <pc:sldMkLst>
          <pc:docMk/>
          <pc:sldMk cId="0" sldId="268"/>
        </pc:sldMkLst>
        <pc:spChg chg="add mod">
          <ac:chgData name="julie HERNANDEZ" userId="2684ccdf-9484-4da2-be42-f795bfa65743" providerId="ADAL" clId="{CE055E1F-7432-464A-9FE7-F1D60C726A0E}" dt="2026-03-16T10:08:33.253" v="8118" actId="403"/>
          <ac:spMkLst>
            <pc:docMk/>
            <pc:sldMk cId="0" sldId="268"/>
            <ac:spMk id="3" creationId="{90F64E63-13FE-42A3-79DA-AB1C700971D6}"/>
          </ac:spMkLst>
        </pc:spChg>
        <pc:spChg chg="mod">
          <ac:chgData name="julie HERNANDEZ" userId="2684ccdf-9484-4da2-be42-f795bfa65743" providerId="ADAL" clId="{CE055E1F-7432-464A-9FE7-F1D60C726A0E}" dt="2026-03-15T21:10:12.691" v="6821" actId="20577"/>
          <ac:spMkLst>
            <pc:docMk/>
            <pc:sldMk cId="0" sldId="268"/>
            <ac:spMk id="184" creationId="{00000000-0000-0000-0000-000000000000}"/>
          </ac:spMkLst>
        </pc:spChg>
        <pc:spChg chg="mod">
          <ac:chgData name="julie HERNANDEZ" userId="2684ccdf-9484-4da2-be42-f795bfa65743" providerId="ADAL" clId="{CE055E1F-7432-464A-9FE7-F1D60C726A0E}" dt="2026-03-16T10:07:38.236" v="8100" actId="1036"/>
          <ac:spMkLst>
            <pc:docMk/>
            <pc:sldMk cId="0" sldId="268"/>
            <ac:spMk id="186" creationId="{00000000-0000-0000-0000-000000000000}"/>
          </ac:spMkLst>
        </pc:spChg>
        <pc:spChg chg="mod">
          <ac:chgData name="julie HERNANDEZ" userId="2684ccdf-9484-4da2-be42-f795bfa65743" providerId="ADAL" clId="{CE055E1F-7432-464A-9FE7-F1D60C726A0E}" dt="2026-03-16T10:07:38.236" v="8100" actId="1036"/>
          <ac:spMkLst>
            <pc:docMk/>
            <pc:sldMk cId="0" sldId="268"/>
            <ac:spMk id="187" creationId="{00000000-0000-0000-0000-000000000000}"/>
          </ac:spMkLst>
        </pc:spChg>
        <pc:picChg chg="add mod">
          <ac:chgData name="julie HERNANDEZ" userId="2684ccdf-9484-4da2-be42-f795bfa65743" providerId="ADAL" clId="{CE055E1F-7432-464A-9FE7-F1D60C726A0E}" dt="2026-03-16T10:07:50.631" v="8112" actId="1037"/>
          <ac:picMkLst>
            <pc:docMk/>
            <pc:sldMk cId="0" sldId="268"/>
            <ac:picMk id="1026" creationId="{A77EAC4B-301E-5ED8-B87A-9BAA6BC1E5FC}"/>
          </ac:picMkLst>
        </pc:picChg>
      </pc:sldChg>
      <pc:sldChg chg="modSp add mod">
        <pc:chgData name="julie HERNANDEZ" userId="2684ccdf-9484-4da2-be42-f795bfa65743" providerId="ADAL" clId="{CE055E1F-7432-464A-9FE7-F1D60C726A0E}" dt="2026-03-15T20:55:04.274" v="6629" actId="2711"/>
        <pc:sldMkLst>
          <pc:docMk/>
          <pc:sldMk cId="0" sldId="269"/>
        </pc:sldMkLst>
        <pc:spChg chg="mod">
          <ac:chgData name="julie HERNANDEZ" userId="2684ccdf-9484-4da2-be42-f795bfa65743" providerId="ADAL" clId="{CE055E1F-7432-464A-9FE7-F1D60C726A0E}" dt="2026-03-15T20:55:04.274" v="6629" actId="2711"/>
          <ac:spMkLst>
            <pc:docMk/>
            <pc:sldMk cId="0" sldId="269"/>
            <ac:spMk id="193" creationId="{00000000-0000-0000-0000-000000000000}"/>
          </ac:spMkLst>
        </pc:spChg>
      </pc:sldChg>
      <pc:sldChg chg="modSp add mod">
        <pc:chgData name="julie HERNANDEZ" userId="2684ccdf-9484-4da2-be42-f795bfa65743" providerId="ADAL" clId="{CE055E1F-7432-464A-9FE7-F1D60C726A0E}" dt="2026-03-15T20:55:23.833" v="6630" actId="2711"/>
        <pc:sldMkLst>
          <pc:docMk/>
          <pc:sldMk cId="0" sldId="270"/>
        </pc:sldMkLst>
        <pc:spChg chg="mod">
          <ac:chgData name="julie HERNANDEZ" userId="2684ccdf-9484-4da2-be42-f795bfa65743" providerId="ADAL" clId="{CE055E1F-7432-464A-9FE7-F1D60C726A0E}" dt="2026-03-15T20:55:23.833" v="6630" actId="2711"/>
          <ac:spMkLst>
            <pc:docMk/>
            <pc:sldMk cId="0" sldId="270"/>
            <ac:spMk id="202" creationId="{00000000-0000-0000-0000-000000000000}"/>
          </ac:spMkLst>
        </pc:spChg>
      </pc:sldChg>
      <pc:sldChg chg="add">
        <pc:chgData name="julie HERNANDEZ" userId="2684ccdf-9484-4da2-be42-f795bfa65743" providerId="ADAL" clId="{CE055E1F-7432-464A-9FE7-F1D60C726A0E}" dt="2026-03-15T21:43:57.948" v="7752"/>
        <pc:sldMkLst>
          <pc:docMk/>
          <pc:sldMk cId="3836966386" sldId="273"/>
        </pc:sldMkLst>
      </pc:sldChg>
      <pc:sldChg chg="modSp add mod">
        <pc:chgData name="julie HERNANDEZ" userId="2684ccdf-9484-4da2-be42-f795bfa65743" providerId="ADAL" clId="{CE055E1F-7432-464A-9FE7-F1D60C726A0E}" dt="2026-03-15T21:05:32.959" v="6716" actId="2711"/>
        <pc:sldMkLst>
          <pc:docMk/>
          <pc:sldMk cId="3218655871" sldId="285"/>
        </pc:sldMkLst>
        <pc:spChg chg="mod">
          <ac:chgData name="julie HERNANDEZ" userId="2684ccdf-9484-4da2-be42-f795bfa65743" providerId="ADAL" clId="{CE055E1F-7432-464A-9FE7-F1D60C726A0E}" dt="2026-03-15T21:05:32.959" v="6716" actId="2711"/>
          <ac:spMkLst>
            <pc:docMk/>
            <pc:sldMk cId="3218655871" sldId="285"/>
            <ac:spMk id="17" creationId="{C1D66A59-08FD-A560-79D7-DEEB8283FEE1}"/>
          </ac:spMkLst>
        </pc:spChg>
      </pc:sldChg>
      <pc:sldChg chg="modSp add mod">
        <pc:chgData name="julie HERNANDEZ" userId="2684ccdf-9484-4da2-be42-f795bfa65743" providerId="ADAL" clId="{CE055E1F-7432-464A-9FE7-F1D60C726A0E}" dt="2026-03-15T21:05:42.470" v="6717" actId="2711"/>
        <pc:sldMkLst>
          <pc:docMk/>
          <pc:sldMk cId="1440646723" sldId="286"/>
        </pc:sldMkLst>
        <pc:spChg chg="mod">
          <ac:chgData name="julie HERNANDEZ" userId="2684ccdf-9484-4da2-be42-f795bfa65743" providerId="ADAL" clId="{CE055E1F-7432-464A-9FE7-F1D60C726A0E}" dt="2026-03-15T21:05:42.470" v="6717" actId="2711"/>
          <ac:spMkLst>
            <pc:docMk/>
            <pc:sldMk cId="1440646723" sldId="286"/>
            <ac:spMk id="10" creationId="{7560F409-847A-558C-19FD-4E23905702ED}"/>
          </ac:spMkLst>
        </pc:spChg>
      </pc:sldChg>
      <pc:sldChg chg="add">
        <pc:chgData name="julie HERNANDEZ" userId="2684ccdf-9484-4da2-be42-f795bfa65743" providerId="ADAL" clId="{CE055E1F-7432-464A-9FE7-F1D60C726A0E}" dt="2026-03-15T21:38:48.237" v="7562"/>
        <pc:sldMkLst>
          <pc:docMk/>
          <pc:sldMk cId="358661805" sldId="2145707623"/>
        </pc:sldMkLst>
      </pc:sldChg>
      <pc:sldChg chg="delSp modSp add mod">
        <pc:chgData name="julie HERNANDEZ" userId="2684ccdf-9484-4da2-be42-f795bfa65743" providerId="ADAL" clId="{CE055E1F-7432-464A-9FE7-F1D60C726A0E}" dt="2026-03-15T21:50:54.826" v="8047"/>
        <pc:sldMkLst>
          <pc:docMk/>
          <pc:sldMk cId="3488169835" sldId="2145707626"/>
        </pc:sldMkLst>
        <pc:spChg chg="mod">
          <ac:chgData name="julie HERNANDEZ" userId="2684ccdf-9484-4da2-be42-f795bfa65743" providerId="ADAL" clId="{CE055E1F-7432-464A-9FE7-F1D60C726A0E}" dt="2026-03-11T15:39:18.819" v="2856" actId="2711"/>
          <ac:spMkLst>
            <pc:docMk/>
            <pc:sldMk cId="3488169835" sldId="2145707626"/>
            <ac:spMk id="2" creationId="{00000000-0000-0000-0000-000000000000}"/>
          </ac:spMkLst>
        </pc:spChg>
        <pc:spChg chg="mod">
          <ac:chgData name="julie HERNANDEZ" userId="2684ccdf-9484-4da2-be42-f795bfa65743" providerId="ADAL" clId="{CE055E1F-7432-464A-9FE7-F1D60C726A0E}" dt="2026-03-15T21:50:54.826" v="8047"/>
          <ac:spMkLst>
            <pc:docMk/>
            <pc:sldMk cId="3488169835" sldId="2145707626"/>
            <ac:spMk id="3" creationId="{00000000-0000-0000-0000-000000000000}"/>
          </ac:spMkLst>
        </pc:spChg>
      </pc:sldChg>
      <pc:sldChg chg="add">
        <pc:chgData name="julie HERNANDEZ" userId="2684ccdf-9484-4da2-be42-f795bfa65743" providerId="ADAL" clId="{CE055E1F-7432-464A-9FE7-F1D60C726A0E}" dt="2026-03-15T21:38:48.237" v="7562"/>
        <pc:sldMkLst>
          <pc:docMk/>
          <pc:sldMk cId="3708951341" sldId="2145707635"/>
        </pc:sldMkLst>
      </pc:sldChg>
      <pc:sldChg chg="add">
        <pc:chgData name="julie HERNANDEZ" userId="2684ccdf-9484-4da2-be42-f795bfa65743" providerId="ADAL" clId="{CE055E1F-7432-464A-9FE7-F1D60C726A0E}" dt="2026-03-15T21:38:48.237" v="7562"/>
        <pc:sldMkLst>
          <pc:docMk/>
          <pc:sldMk cId="4076237703" sldId="2145707652"/>
        </pc:sldMkLst>
      </pc:sldChg>
      <pc:sldChg chg="add">
        <pc:chgData name="julie HERNANDEZ" userId="2684ccdf-9484-4da2-be42-f795bfa65743" providerId="ADAL" clId="{CE055E1F-7432-464A-9FE7-F1D60C726A0E}" dt="2026-03-15T21:38:48.237" v="7562"/>
        <pc:sldMkLst>
          <pc:docMk/>
          <pc:sldMk cId="1025917816" sldId="2145707670"/>
        </pc:sldMkLst>
      </pc:sldChg>
      <pc:sldChg chg="add">
        <pc:chgData name="julie HERNANDEZ" userId="2684ccdf-9484-4da2-be42-f795bfa65743" providerId="ADAL" clId="{CE055E1F-7432-464A-9FE7-F1D60C726A0E}" dt="2026-03-15T21:38:48.237" v="7562"/>
        <pc:sldMkLst>
          <pc:docMk/>
          <pc:sldMk cId="2291077004" sldId="2145707671"/>
        </pc:sldMkLst>
      </pc:sldChg>
      <pc:sldChg chg="add del">
        <pc:chgData name="julie HERNANDEZ" userId="2684ccdf-9484-4da2-be42-f795bfa65743" providerId="ADAL" clId="{CE055E1F-7432-464A-9FE7-F1D60C726A0E}" dt="2026-03-15T21:07:50.292" v="6776"/>
        <pc:sldMkLst>
          <pc:docMk/>
          <pc:sldMk cId="3698162248" sldId="2145707682"/>
        </pc:sldMkLst>
      </pc:sldChg>
      <pc:sldChg chg="add">
        <pc:chgData name="julie HERNANDEZ" userId="2684ccdf-9484-4da2-be42-f795bfa65743" providerId="ADAL" clId="{CE055E1F-7432-464A-9FE7-F1D60C726A0E}" dt="2026-03-15T21:43:31.046" v="7750"/>
        <pc:sldMkLst>
          <pc:docMk/>
          <pc:sldMk cId="367168942" sldId="2145707707"/>
        </pc:sldMkLst>
      </pc:sldChg>
      <pc:sldChg chg="modSp mod">
        <pc:chgData name="julie HERNANDEZ" userId="2684ccdf-9484-4da2-be42-f795bfa65743" providerId="ADAL" clId="{CE055E1F-7432-464A-9FE7-F1D60C726A0E}" dt="2026-03-11T17:08:18.359" v="5420" actId="2711"/>
        <pc:sldMkLst>
          <pc:docMk/>
          <pc:sldMk cId="3067114764" sldId="2145707708"/>
        </pc:sldMkLst>
        <pc:spChg chg="mod">
          <ac:chgData name="julie HERNANDEZ" userId="2684ccdf-9484-4da2-be42-f795bfa65743" providerId="ADAL" clId="{CE055E1F-7432-464A-9FE7-F1D60C726A0E}" dt="2026-03-11T17:08:18.359" v="5420" actId="2711"/>
          <ac:spMkLst>
            <pc:docMk/>
            <pc:sldMk cId="3067114764" sldId="2145707708"/>
            <ac:spMk id="2" creationId="{15866A28-43E5-4677-96C9-C1ADEF03C2E8}"/>
          </ac:spMkLst>
        </pc:spChg>
      </pc:sldChg>
      <pc:sldChg chg="addSp delSp modSp mod">
        <pc:chgData name="julie HERNANDEZ" userId="2684ccdf-9484-4da2-be42-f795bfa65743" providerId="ADAL" clId="{CE055E1F-7432-464A-9FE7-F1D60C726A0E}" dt="2026-03-09T16:31:56.843" v="630" actId="208"/>
        <pc:sldMkLst>
          <pc:docMk/>
          <pc:sldMk cId="1518657881" sldId="2145707709"/>
        </pc:sldMkLst>
        <pc:spChg chg="add mod">
          <ac:chgData name="julie HERNANDEZ" userId="2684ccdf-9484-4da2-be42-f795bfa65743" providerId="ADAL" clId="{CE055E1F-7432-464A-9FE7-F1D60C726A0E}" dt="2026-03-09T16:30:48.526" v="576" actId="478"/>
          <ac:spMkLst>
            <pc:docMk/>
            <pc:sldMk cId="1518657881" sldId="2145707709"/>
            <ac:spMk id="5" creationId="{A4381D7D-5E79-1216-4615-42BC35A6AF85}"/>
          </ac:spMkLst>
        </pc:spChg>
        <pc:spChg chg="add mod ord">
          <ac:chgData name="julie HERNANDEZ" userId="2684ccdf-9484-4da2-be42-f795bfa65743" providerId="ADAL" clId="{CE055E1F-7432-464A-9FE7-F1D60C726A0E}" dt="2026-03-09T16:31:56.843" v="630" actId="208"/>
          <ac:spMkLst>
            <pc:docMk/>
            <pc:sldMk cId="1518657881" sldId="2145707709"/>
            <ac:spMk id="11" creationId="{8F608B25-83CD-82AA-8C35-B33EDB1683B5}"/>
          </ac:spMkLst>
        </pc:spChg>
        <pc:picChg chg="add mod">
          <ac:chgData name="julie HERNANDEZ" userId="2684ccdf-9484-4da2-be42-f795bfa65743" providerId="ADAL" clId="{CE055E1F-7432-464A-9FE7-F1D60C726A0E}" dt="2026-03-09T16:31:35.256" v="626" actId="1036"/>
          <ac:picMkLst>
            <pc:docMk/>
            <pc:sldMk cId="1518657881" sldId="2145707709"/>
            <ac:picMk id="9" creationId="{495A5A9C-F6BF-822A-23C4-1BE0AD7C2A43}"/>
          </ac:picMkLst>
        </pc:picChg>
      </pc:sldChg>
      <pc:sldChg chg="add del">
        <pc:chgData name="julie HERNANDEZ" userId="2684ccdf-9484-4da2-be42-f795bfa65743" providerId="ADAL" clId="{CE055E1F-7432-464A-9FE7-F1D60C726A0E}" dt="2026-03-15T21:07:50.292" v="6776"/>
        <pc:sldMkLst>
          <pc:docMk/>
          <pc:sldMk cId="3936113972" sldId="2145707714"/>
        </pc:sldMkLst>
      </pc:sldChg>
      <pc:sldChg chg="add del">
        <pc:chgData name="julie HERNANDEZ" userId="2684ccdf-9484-4da2-be42-f795bfa65743" providerId="ADAL" clId="{CE055E1F-7432-464A-9FE7-F1D60C726A0E}" dt="2026-03-15T21:07:50.292" v="6776"/>
        <pc:sldMkLst>
          <pc:docMk/>
          <pc:sldMk cId="3964807576" sldId="2145707715"/>
        </pc:sldMkLst>
      </pc:sldChg>
      <pc:sldChg chg="add">
        <pc:chgData name="julie HERNANDEZ" userId="2684ccdf-9484-4da2-be42-f795bfa65743" providerId="ADAL" clId="{CE055E1F-7432-464A-9FE7-F1D60C726A0E}" dt="2026-03-15T21:43:31.046" v="7750"/>
        <pc:sldMkLst>
          <pc:docMk/>
          <pc:sldMk cId="3652426345" sldId="2145707716"/>
        </pc:sldMkLst>
      </pc:sldChg>
      <pc:sldChg chg="add">
        <pc:chgData name="julie HERNANDEZ" userId="2684ccdf-9484-4da2-be42-f795bfa65743" providerId="ADAL" clId="{CE055E1F-7432-464A-9FE7-F1D60C726A0E}" dt="2026-03-15T21:38:48.237" v="7562"/>
        <pc:sldMkLst>
          <pc:docMk/>
          <pc:sldMk cId="1364152879" sldId="2145707717"/>
        </pc:sldMkLst>
      </pc:sldChg>
      <pc:sldChg chg="modSp add mod">
        <pc:chgData name="julie HERNANDEZ" userId="2684ccdf-9484-4da2-be42-f795bfa65743" providerId="ADAL" clId="{CE055E1F-7432-464A-9FE7-F1D60C726A0E}" dt="2026-03-23T15:57:39.608" v="8134" actId="20577"/>
        <pc:sldMkLst>
          <pc:docMk/>
          <pc:sldMk cId="255546366" sldId="2145707718"/>
        </pc:sldMkLst>
        <pc:spChg chg="mod">
          <ac:chgData name="julie HERNANDEZ" userId="2684ccdf-9484-4da2-be42-f795bfa65743" providerId="ADAL" clId="{CE055E1F-7432-464A-9FE7-F1D60C726A0E}" dt="2026-03-23T15:57:39.608" v="8134" actId="20577"/>
          <ac:spMkLst>
            <pc:docMk/>
            <pc:sldMk cId="255546366" sldId="2145707718"/>
            <ac:spMk id="12" creationId="{C8605658-EB02-979D-A860-DAC88F470513}"/>
          </ac:spMkLst>
        </pc:spChg>
      </pc:sldChg>
      <pc:sldChg chg="add">
        <pc:chgData name="julie HERNANDEZ" userId="2684ccdf-9484-4da2-be42-f795bfa65743" providerId="ADAL" clId="{CE055E1F-7432-464A-9FE7-F1D60C726A0E}" dt="2026-03-15T21:38:48.237" v="7562"/>
        <pc:sldMkLst>
          <pc:docMk/>
          <pc:sldMk cId="2107022449" sldId="2145707721"/>
        </pc:sldMkLst>
      </pc:sldChg>
      <pc:sldChg chg="add del ord">
        <pc:chgData name="julie HERNANDEZ" userId="2684ccdf-9484-4da2-be42-f795bfa65743" providerId="ADAL" clId="{CE055E1F-7432-464A-9FE7-F1D60C726A0E}" dt="2026-03-15T21:48:03.959" v="7920"/>
        <pc:sldMkLst>
          <pc:docMk/>
          <pc:sldMk cId="3336336007" sldId="2145707722"/>
        </pc:sldMkLst>
      </pc:sldChg>
      <pc:sldChg chg="add del ord">
        <pc:chgData name="julie HERNANDEZ" userId="2684ccdf-9484-4da2-be42-f795bfa65743" providerId="ADAL" clId="{CE055E1F-7432-464A-9FE7-F1D60C726A0E}" dt="2026-03-15T21:48:03.959" v="7920"/>
        <pc:sldMkLst>
          <pc:docMk/>
          <pc:sldMk cId="3574320136" sldId="2145707723"/>
        </pc:sldMkLst>
      </pc:sldChg>
      <pc:sldChg chg="add del ord">
        <pc:chgData name="julie HERNANDEZ" userId="2684ccdf-9484-4da2-be42-f795bfa65743" providerId="ADAL" clId="{CE055E1F-7432-464A-9FE7-F1D60C726A0E}" dt="2026-03-15T21:48:03.959" v="7920"/>
        <pc:sldMkLst>
          <pc:docMk/>
          <pc:sldMk cId="2920172484" sldId="2145707724"/>
        </pc:sldMkLst>
      </pc:sldChg>
      <pc:sldChg chg="addSp delSp modSp new mod modClrScheme chgLayout">
        <pc:chgData name="julie HERNANDEZ" userId="2684ccdf-9484-4da2-be42-f795bfa65743" providerId="ADAL" clId="{CE055E1F-7432-464A-9FE7-F1D60C726A0E}" dt="2026-03-15T20:59:44.850" v="6642"/>
        <pc:sldMkLst>
          <pc:docMk/>
          <pc:sldMk cId="42827731" sldId="2145707725"/>
        </pc:sldMkLst>
        <pc:spChg chg="add mod ord">
          <ac:chgData name="julie HERNANDEZ" userId="2684ccdf-9484-4da2-be42-f795bfa65743" providerId="ADAL" clId="{CE055E1F-7432-464A-9FE7-F1D60C726A0E}" dt="2026-03-15T20:59:44.850" v="6642"/>
          <ac:spMkLst>
            <pc:docMk/>
            <pc:sldMk cId="42827731" sldId="2145707725"/>
            <ac:spMk id="3" creationId="{6BC8552D-4691-9ED7-0A93-E78C9C017F8F}"/>
          </ac:spMkLst>
        </pc:spChg>
      </pc:sldChg>
      <pc:sldChg chg="addSp delSp modSp new mod modClrScheme chgLayout">
        <pc:chgData name="julie HERNANDEZ" userId="2684ccdf-9484-4da2-be42-f795bfa65743" providerId="ADAL" clId="{CE055E1F-7432-464A-9FE7-F1D60C726A0E}" dt="2026-03-15T21:00:23.199" v="6645"/>
        <pc:sldMkLst>
          <pc:docMk/>
          <pc:sldMk cId="4219778677" sldId="2145707726"/>
        </pc:sldMkLst>
        <pc:spChg chg="add mod ord">
          <ac:chgData name="julie HERNANDEZ" userId="2684ccdf-9484-4da2-be42-f795bfa65743" providerId="ADAL" clId="{CE055E1F-7432-464A-9FE7-F1D60C726A0E}" dt="2026-03-15T21:00:23.199" v="6645"/>
          <ac:spMkLst>
            <pc:docMk/>
            <pc:sldMk cId="4219778677" sldId="2145707726"/>
            <ac:spMk id="3" creationId="{CA4A23CA-8F70-EEAD-8414-41CB775AAD24}"/>
          </ac:spMkLst>
        </pc:spChg>
      </pc:sldChg>
      <pc:sldChg chg="modSp add mod">
        <pc:chgData name="julie HERNANDEZ" userId="2684ccdf-9484-4da2-be42-f795bfa65743" providerId="ADAL" clId="{CE055E1F-7432-464A-9FE7-F1D60C726A0E}" dt="2026-03-15T21:01:36.150" v="6672" actId="20577"/>
        <pc:sldMkLst>
          <pc:docMk/>
          <pc:sldMk cId="2208514140" sldId="2145707727"/>
        </pc:sldMkLst>
        <pc:spChg chg="mod">
          <ac:chgData name="julie HERNANDEZ" userId="2684ccdf-9484-4da2-be42-f795bfa65743" providerId="ADAL" clId="{CE055E1F-7432-464A-9FE7-F1D60C726A0E}" dt="2026-03-15T21:01:36.150" v="6672" actId="20577"/>
          <ac:spMkLst>
            <pc:docMk/>
            <pc:sldMk cId="2208514140" sldId="2145707727"/>
            <ac:spMk id="3" creationId="{6FBA166D-BC27-ED7D-A935-34C70E353534}"/>
          </ac:spMkLst>
        </pc:spChg>
      </pc:sldChg>
      <pc:sldChg chg="addSp modSp new mod">
        <pc:chgData name="julie HERNANDEZ" userId="2684ccdf-9484-4da2-be42-f795bfa65743" providerId="ADAL" clId="{CE055E1F-7432-464A-9FE7-F1D60C726A0E}" dt="2026-03-15T21:04:03.194" v="6713" actId="1035"/>
        <pc:sldMkLst>
          <pc:docMk/>
          <pc:sldMk cId="3652575440" sldId="2145707728"/>
        </pc:sldMkLst>
        <pc:spChg chg="mod">
          <ac:chgData name="julie HERNANDEZ" userId="2684ccdf-9484-4da2-be42-f795bfa65743" providerId="ADAL" clId="{CE055E1F-7432-464A-9FE7-F1D60C726A0E}" dt="2026-03-15T21:02:20.018" v="6703" actId="20577"/>
          <ac:spMkLst>
            <pc:docMk/>
            <pc:sldMk cId="3652575440" sldId="2145707728"/>
            <ac:spMk id="2" creationId="{AA568D75-9A88-6E2E-80A2-854288FAA844}"/>
          </ac:spMkLst>
        </pc:spChg>
        <pc:picChg chg="add mod">
          <ac:chgData name="julie HERNANDEZ" userId="2684ccdf-9484-4da2-be42-f795bfa65743" providerId="ADAL" clId="{CE055E1F-7432-464A-9FE7-F1D60C726A0E}" dt="2026-03-15T21:04:03.194" v="6713" actId="1035"/>
          <ac:picMkLst>
            <pc:docMk/>
            <pc:sldMk cId="3652575440" sldId="2145707728"/>
            <ac:picMk id="4" creationId="{3BCD971C-5AC6-2B49-F2CA-5FBA8735986E}"/>
          </ac:picMkLst>
        </pc:picChg>
      </pc:sldChg>
      <pc:sldChg chg="modSp add del mod">
        <pc:chgData name="julie HERNANDEZ" userId="2684ccdf-9484-4da2-be42-f795bfa65743" providerId="ADAL" clId="{CE055E1F-7432-464A-9FE7-F1D60C726A0E}" dt="2026-03-15T21:05:23.123" v="6715" actId="2711"/>
        <pc:sldMkLst>
          <pc:docMk/>
          <pc:sldMk cId="0" sldId="2145707729"/>
        </pc:sldMkLst>
        <pc:spChg chg="mod">
          <ac:chgData name="julie HERNANDEZ" userId="2684ccdf-9484-4da2-be42-f795bfa65743" providerId="ADAL" clId="{CE055E1F-7432-464A-9FE7-F1D60C726A0E}" dt="2026-03-15T21:05:23.123" v="6715" actId="2711"/>
          <ac:spMkLst>
            <pc:docMk/>
            <pc:sldMk cId="0" sldId="2145707729"/>
            <ac:spMk id="178" creationId="{00000000-0000-0000-0000-000000000000}"/>
          </ac:spMkLst>
        </pc:spChg>
      </pc:sldChg>
      <pc:sldChg chg="modSp add mod">
        <pc:chgData name="julie HERNANDEZ" userId="2684ccdf-9484-4da2-be42-f795bfa65743" providerId="ADAL" clId="{CE055E1F-7432-464A-9FE7-F1D60C726A0E}" dt="2026-03-15T21:06:07.517" v="6748" actId="20577"/>
        <pc:sldMkLst>
          <pc:docMk/>
          <pc:sldMk cId="3467187249" sldId="2145707730"/>
        </pc:sldMkLst>
        <pc:spChg chg="mod">
          <ac:chgData name="julie HERNANDEZ" userId="2684ccdf-9484-4da2-be42-f795bfa65743" providerId="ADAL" clId="{CE055E1F-7432-464A-9FE7-F1D60C726A0E}" dt="2026-03-15T21:06:07.517" v="6748" actId="20577"/>
          <ac:spMkLst>
            <pc:docMk/>
            <pc:sldMk cId="3467187249" sldId="2145707730"/>
            <ac:spMk id="3" creationId="{E475FC1E-ED20-044D-A96A-0E9490C173E6}"/>
          </ac:spMkLst>
        </pc:spChg>
      </pc:sldChg>
      <pc:sldChg chg="modSp add mod">
        <pc:chgData name="julie HERNANDEZ" userId="2684ccdf-9484-4da2-be42-f795bfa65743" providerId="ADAL" clId="{CE055E1F-7432-464A-9FE7-F1D60C726A0E}" dt="2026-03-15T21:07:08.683" v="6774" actId="20577"/>
        <pc:sldMkLst>
          <pc:docMk/>
          <pc:sldMk cId="300954011" sldId="2145707731"/>
        </pc:sldMkLst>
        <pc:spChg chg="mod">
          <ac:chgData name="julie HERNANDEZ" userId="2684ccdf-9484-4da2-be42-f795bfa65743" providerId="ADAL" clId="{CE055E1F-7432-464A-9FE7-F1D60C726A0E}" dt="2026-03-15T21:07:08.683" v="6774" actId="20577"/>
          <ac:spMkLst>
            <pc:docMk/>
            <pc:sldMk cId="300954011" sldId="2145707731"/>
            <ac:spMk id="3" creationId="{1052E3BE-72D9-4618-5FB9-48CD18235716}"/>
          </ac:spMkLst>
        </pc:spChg>
      </pc:sldChg>
      <pc:sldChg chg="add">
        <pc:chgData name="julie HERNANDEZ" userId="2684ccdf-9484-4da2-be42-f795bfa65743" providerId="ADAL" clId="{CE055E1F-7432-464A-9FE7-F1D60C726A0E}" dt="2026-03-15T21:38:48.237" v="7562"/>
        <pc:sldMkLst>
          <pc:docMk/>
          <pc:sldMk cId="2481560424" sldId="2145707732"/>
        </pc:sldMkLst>
      </pc:sldChg>
      <pc:sldChg chg="add">
        <pc:chgData name="julie HERNANDEZ" userId="2684ccdf-9484-4da2-be42-f795bfa65743" providerId="ADAL" clId="{CE055E1F-7432-464A-9FE7-F1D60C726A0E}" dt="2026-03-15T21:43:57.948" v="7752"/>
        <pc:sldMkLst>
          <pc:docMk/>
          <pc:sldMk cId="442324628" sldId="2145707733"/>
        </pc:sldMkLst>
      </pc:sldChg>
      <pc:sldChg chg="addSp modSp new mod">
        <pc:chgData name="julie HERNANDEZ" userId="2684ccdf-9484-4da2-be42-f795bfa65743" providerId="ADAL" clId="{CE055E1F-7432-464A-9FE7-F1D60C726A0E}" dt="2026-03-15T22:10:48.442" v="8083" actId="1036"/>
        <pc:sldMkLst>
          <pc:docMk/>
          <pc:sldMk cId="1861897666" sldId="2145707734"/>
        </pc:sldMkLst>
        <pc:spChg chg="mod">
          <ac:chgData name="julie HERNANDEZ" userId="2684ccdf-9484-4da2-be42-f795bfa65743" providerId="ADAL" clId="{CE055E1F-7432-464A-9FE7-F1D60C726A0E}" dt="2026-03-15T21:14:24.161" v="6972" actId="2711"/>
          <ac:spMkLst>
            <pc:docMk/>
            <pc:sldMk cId="1861897666" sldId="2145707734"/>
            <ac:spMk id="2" creationId="{0D1E2A64-AD3A-396D-C2EF-5D1CCBAA3761}"/>
          </ac:spMkLst>
        </pc:spChg>
        <pc:spChg chg="add mod">
          <ac:chgData name="julie HERNANDEZ" userId="2684ccdf-9484-4da2-be42-f795bfa65743" providerId="ADAL" clId="{CE055E1F-7432-464A-9FE7-F1D60C726A0E}" dt="2026-03-15T22:10:39.303" v="8076" actId="20577"/>
          <ac:spMkLst>
            <pc:docMk/>
            <pc:sldMk cId="1861897666" sldId="2145707734"/>
            <ac:spMk id="3" creationId="{8CF18896-5A29-3DDC-7739-F99F8E9CBF25}"/>
          </ac:spMkLst>
        </pc:spChg>
        <pc:spChg chg="add mod">
          <ac:chgData name="julie HERNANDEZ" userId="2684ccdf-9484-4da2-be42-f795bfa65743" providerId="ADAL" clId="{CE055E1F-7432-464A-9FE7-F1D60C726A0E}" dt="2026-03-15T22:10:48.442" v="8083" actId="1036"/>
          <ac:spMkLst>
            <pc:docMk/>
            <pc:sldMk cId="1861897666" sldId="2145707734"/>
            <ac:spMk id="5" creationId="{05BD61F9-3786-83B1-448E-6FC23D72EA00}"/>
          </ac:spMkLst>
        </pc:spChg>
      </pc:sldChg>
      <pc:sldChg chg="addSp delSp modSp add mod">
        <pc:chgData name="julie HERNANDEZ" userId="2684ccdf-9484-4da2-be42-f795bfa65743" providerId="ADAL" clId="{CE055E1F-7432-464A-9FE7-F1D60C726A0E}" dt="2026-03-15T21:28:19.663" v="7546" actId="14100"/>
        <pc:sldMkLst>
          <pc:docMk/>
          <pc:sldMk cId="1983038290" sldId="2145707735"/>
        </pc:sldMkLst>
        <pc:spChg chg="mod">
          <ac:chgData name="julie HERNANDEZ" userId="2684ccdf-9484-4da2-be42-f795bfa65743" providerId="ADAL" clId="{CE055E1F-7432-464A-9FE7-F1D60C726A0E}" dt="2026-03-15T21:27:22.385" v="7424" actId="20577"/>
          <ac:spMkLst>
            <pc:docMk/>
            <pc:sldMk cId="1983038290" sldId="2145707735"/>
            <ac:spMk id="140" creationId="{7BDB8F4A-146E-7982-E7EC-ED28FF46D70A}"/>
          </ac:spMkLst>
        </pc:spChg>
        <pc:spChg chg="mod">
          <ac:chgData name="julie HERNANDEZ" userId="2684ccdf-9484-4da2-be42-f795bfa65743" providerId="ADAL" clId="{CE055E1F-7432-464A-9FE7-F1D60C726A0E}" dt="2026-03-15T21:27:57.704" v="7542" actId="2711"/>
          <ac:spMkLst>
            <pc:docMk/>
            <pc:sldMk cId="1983038290" sldId="2145707735"/>
            <ac:spMk id="142" creationId="{E94D23A2-C14F-EAAA-CC6B-F68122122CDA}"/>
          </ac:spMkLst>
        </pc:spChg>
        <pc:picChg chg="add mod">
          <ac:chgData name="julie HERNANDEZ" userId="2684ccdf-9484-4da2-be42-f795bfa65743" providerId="ADAL" clId="{CE055E1F-7432-464A-9FE7-F1D60C726A0E}" dt="2026-03-15T21:28:19.663" v="7546" actId="14100"/>
          <ac:picMkLst>
            <pc:docMk/>
            <pc:sldMk cId="1983038290" sldId="2145707735"/>
            <ac:picMk id="3" creationId="{927D45A7-5EE8-122B-B848-153DD516D6BB}"/>
          </ac:picMkLst>
        </pc:picChg>
      </pc:sldChg>
      <pc:sldChg chg="modSp add mod">
        <pc:chgData name="julie HERNANDEZ" userId="2684ccdf-9484-4da2-be42-f795bfa65743" providerId="ADAL" clId="{CE055E1F-7432-464A-9FE7-F1D60C726A0E}" dt="2026-03-15T21:51:34.282" v="8049" actId="403"/>
        <pc:sldMkLst>
          <pc:docMk/>
          <pc:sldMk cId="3376280195" sldId="2145707737"/>
        </pc:sldMkLst>
        <pc:spChg chg="mod">
          <ac:chgData name="julie HERNANDEZ" userId="2684ccdf-9484-4da2-be42-f795bfa65743" providerId="ADAL" clId="{CE055E1F-7432-464A-9FE7-F1D60C726A0E}" dt="2026-03-15T21:51:34.282" v="8049" actId="403"/>
          <ac:spMkLst>
            <pc:docMk/>
            <pc:sldMk cId="3376280195" sldId="2145707737"/>
            <ac:spMk id="3" creationId="{C4A76012-7C26-121D-D706-6D9F8DEE4042}"/>
          </ac:spMkLst>
        </pc:spChg>
      </pc:sldChg>
      <pc:sldChg chg="modSp add mod">
        <pc:chgData name="julie HERNANDEZ" userId="2684ccdf-9484-4da2-be42-f795bfa65743" providerId="ADAL" clId="{CE055E1F-7432-464A-9FE7-F1D60C726A0E}" dt="2026-03-15T21:51:50.588" v="8052" actId="403"/>
        <pc:sldMkLst>
          <pc:docMk/>
          <pc:sldMk cId="1635227456" sldId="2145707739"/>
        </pc:sldMkLst>
        <pc:spChg chg="mod">
          <ac:chgData name="julie HERNANDEZ" userId="2684ccdf-9484-4da2-be42-f795bfa65743" providerId="ADAL" clId="{CE055E1F-7432-464A-9FE7-F1D60C726A0E}" dt="2026-03-15T21:51:50.588" v="8052" actId="403"/>
          <ac:spMkLst>
            <pc:docMk/>
            <pc:sldMk cId="1635227456" sldId="2145707739"/>
            <ac:spMk id="3" creationId="{1F84255E-89FC-31B5-D375-3ADE048D96B1}"/>
          </ac:spMkLst>
        </pc:spChg>
      </pc:sldChg>
      <pc:sldChg chg="modSp add mod">
        <pc:chgData name="julie HERNANDEZ" userId="2684ccdf-9484-4da2-be42-f795bfa65743" providerId="ADAL" clId="{CE055E1F-7432-464A-9FE7-F1D60C726A0E}" dt="2026-03-15T21:50:46.051" v="8046"/>
        <pc:sldMkLst>
          <pc:docMk/>
          <pc:sldMk cId="1712545631" sldId="2145707740"/>
        </pc:sldMkLst>
        <pc:spChg chg="mod">
          <ac:chgData name="julie HERNANDEZ" userId="2684ccdf-9484-4da2-be42-f795bfa65743" providerId="ADAL" clId="{CE055E1F-7432-464A-9FE7-F1D60C726A0E}" dt="2026-03-15T21:50:46.051" v="8046"/>
          <ac:spMkLst>
            <pc:docMk/>
            <pc:sldMk cId="1712545631" sldId="2145707740"/>
            <ac:spMk id="3" creationId="{BF90E3B8-5C32-3774-B175-51380302606C}"/>
          </ac:spMkLst>
        </pc:spChg>
      </pc:sldChg>
      <pc:sldMasterChg chg="delSldLayout">
        <pc:chgData name="julie HERNANDEZ" userId="2684ccdf-9484-4da2-be42-f795bfa65743" providerId="ADAL" clId="{CE055E1F-7432-464A-9FE7-F1D60C726A0E}" dt="2026-03-15T21:38:42.265" v="7561" actId="2696"/>
        <pc:sldMasterMkLst>
          <pc:docMk/>
          <pc:sldMasterMk cId="0" sldId="2147483648"/>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bele\Desktop\HSJ\wetransfer_hopital-st-joseph_2025_r-1-a1-pdf_2025-10-23_1155\consommat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Consomations énergétiques (GAZ+Elec)</a:t>
            </a:r>
          </a:p>
          <a:p>
            <a:pPr>
              <a:defRPr/>
            </a:pPr>
            <a:r>
              <a:rPr lang="fr-FR" sz="1100" b="1" i="0" u="none" strike="noStrike" kern="1200" spc="0" baseline="0">
                <a:solidFill>
                  <a:sysClr val="windowText" lastClr="000000">
                    <a:lumMod val="65000"/>
                    <a:lumOff val="35000"/>
                  </a:sysClr>
                </a:solidFill>
              </a:rPr>
              <a:t>Année de référence 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lumMod val="20000"/>
                <a:lumOff val="80000"/>
              </a:schemeClr>
            </a:solidFill>
            <a:ln>
              <a:noFill/>
            </a:ln>
            <a:effectLst/>
          </c:spPr>
          <c:invertIfNegative val="0"/>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1-1C99-48B1-825C-FAD09867554C}"/>
              </c:ext>
            </c:extLst>
          </c:dPt>
          <c:dLbls>
            <c:dLbl>
              <c:idx val="3"/>
              <c:tx>
                <c:rich>
                  <a:bodyPr/>
                  <a:lstStyle/>
                  <a:p>
                    <a:r>
                      <a:rPr lang="en-US"/>
                      <a:t>37 540 513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C99-48B1-825C-FAD0986755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Feuil4!$C$16:$K$16</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Feuil4!$C$17:$K$17</c:f>
              <c:numCache>
                <c:formatCode>General</c:formatCode>
                <c:ptCount val="9"/>
                <c:pt idx="0">
                  <c:v>36577524</c:v>
                </c:pt>
                <c:pt idx="1">
                  <c:v>36866209</c:v>
                </c:pt>
                <c:pt idx="2">
                  <c:v>35591326</c:v>
                </c:pt>
                <c:pt idx="3">
                  <c:v>37540513</c:v>
                </c:pt>
                <c:pt idx="4">
                  <c:v>30314142</c:v>
                </c:pt>
                <c:pt idx="5">
                  <c:v>26584227</c:v>
                </c:pt>
                <c:pt idx="6">
                  <c:v>26302807</c:v>
                </c:pt>
                <c:pt idx="7">
                  <c:v>23271818</c:v>
                </c:pt>
                <c:pt idx="8">
                  <c:v>25110657</c:v>
                </c:pt>
              </c:numCache>
            </c:numRef>
          </c:val>
          <c:extLst>
            <c:ext xmlns:c16="http://schemas.microsoft.com/office/drawing/2014/chart" uri="{C3380CC4-5D6E-409C-BE32-E72D297353CC}">
              <c16:uniqueId val="{00000002-1C99-48B1-825C-FAD09867554C}"/>
            </c:ext>
          </c:extLst>
        </c:ser>
        <c:dLbls>
          <c:showLegendKey val="0"/>
          <c:showVal val="0"/>
          <c:showCatName val="0"/>
          <c:showSerName val="0"/>
          <c:showPercent val="0"/>
          <c:showBubbleSize val="0"/>
        </c:dLbls>
        <c:gapWidth val="219"/>
        <c:overlap val="-27"/>
        <c:axId val="280270320"/>
        <c:axId val="280269840"/>
      </c:barChart>
      <c:catAx>
        <c:axId val="2802703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kern="1200" baseline="0">
                    <a:solidFill>
                      <a:sysClr val="windowText" lastClr="000000">
                        <a:lumMod val="65000"/>
                        <a:lumOff val="35000"/>
                      </a:sysClr>
                    </a:solidFill>
                  </a:rPr>
                  <a:t>Années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0269840"/>
        <c:crosses val="autoZero"/>
        <c:auto val="1"/>
        <c:lblAlgn val="ctr"/>
        <c:lblOffset val="100"/>
        <c:noMultiLvlLbl val="0"/>
      </c:catAx>
      <c:valAx>
        <c:axId val="280269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kern="1200" baseline="0">
                    <a:solidFill>
                      <a:sysClr val="windowText" lastClr="000000">
                        <a:lumMod val="65000"/>
                        <a:lumOff val="35000"/>
                      </a:sysClr>
                    </a:solidFill>
                  </a:rPr>
                  <a:t>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0270320"/>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847D3-36C1-4EF2-8820-C0DEAF412C7B}"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fr-FR"/>
        </a:p>
      </dgm:t>
    </dgm:pt>
    <dgm:pt modelId="{9D31C4C3-D81D-40F2-B705-31E9E6DE85F4}">
      <dgm:prSet phldrT="[Texte]" custT="1"/>
      <dgm:spPr>
        <a:solidFill>
          <a:schemeClr val="accent3">
            <a:lumMod val="60000"/>
            <a:lumOff val="40000"/>
          </a:schemeClr>
        </a:solidFill>
      </dgm:spPr>
      <dgm:t>
        <a:bodyPr/>
        <a:lstStyle/>
        <a:p>
          <a:r>
            <a:rPr lang="fr-FR" sz="4000" dirty="0">
              <a:latin typeface="Calibri" panose="020F0502020204030204" pitchFamily="34" charset="0"/>
              <a:ea typeface="Calibri" panose="020F0502020204030204" pitchFamily="34" charset="0"/>
              <a:cs typeface="Calibri" panose="020F0502020204030204" pitchFamily="34" charset="0"/>
            </a:rPr>
            <a:t>2023-2024 </a:t>
          </a:r>
          <a:endParaRPr lang="fr-FR" sz="4000" dirty="0"/>
        </a:p>
      </dgm:t>
    </dgm:pt>
    <dgm:pt modelId="{2F769F38-85D6-45EF-8C25-1BE83ECF7530}" type="parTrans" cxnId="{0A2A46F2-1257-4D07-8C9C-FEDCF203A3F2}">
      <dgm:prSet/>
      <dgm:spPr/>
      <dgm:t>
        <a:bodyPr/>
        <a:lstStyle/>
        <a:p>
          <a:endParaRPr lang="fr-FR"/>
        </a:p>
      </dgm:t>
    </dgm:pt>
    <dgm:pt modelId="{5EBBE512-A3AC-44F9-84CC-C5B55CE13254}" type="sibTrans" cxnId="{0A2A46F2-1257-4D07-8C9C-FEDCF203A3F2}">
      <dgm:prSet/>
      <dgm:spPr/>
      <dgm:t>
        <a:bodyPr/>
        <a:lstStyle/>
        <a:p>
          <a:endParaRPr lang="fr-FR"/>
        </a:p>
      </dgm:t>
    </dgm:pt>
    <dgm:pt modelId="{FF720BC3-0562-47F8-9BE4-5531D9944CDA}">
      <dgm:prSet phldrT="[Texte]" custT="1"/>
      <dgm:spPr>
        <a:ln>
          <a:noFill/>
        </a:ln>
      </dgm:spPr>
      <dgm:t>
        <a:bodyPr/>
        <a:lstStyle/>
        <a:p>
          <a:pPr>
            <a:spcBef>
              <a:spcPts val="0"/>
            </a:spcBef>
            <a:spcAft>
              <a:spcPts val="600"/>
            </a:spcAft>
            <a:buNone/>
          </a:pPr>
          <a:endParaRPr lang="fr-FR" sz="1000" b="1" dirty="0">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buNone/>
          </a:pPr>
          <a:r>
            <a:rPr lang="fr-FR" sz="2800" b="1" dirty="0">
              <a:latin typeface="Calibri" panose="020F0502020204030204" pitchFamily="34" charset="0"/>
              <a:ea typeface="Calibri" panose="020F0502020204030204" pitchFamily="34" charset="0"/>
              <a:cs typeface="Calibri" panose="020F0502020204030204" pitchFamily="34" charset="0"/>
            </a:rPr>
            <a:t>1</a:t>
          </a:r>
          <a:r>
            <a:rPr lang="fr-FR" sz="2800" b="1" baseline="30000" dirty="0">
              <a:latin typeface="Calibri" panose="020F0502020204030204" pitchFamily="34" charset="0"/>
              <a:ea typeface="Calibri" panose="020F0502020204030204" pitchFamily="34" charset="0"/>
              <a:cs typeface="Calibri" panose="020F0502020204030204" pitchFamily="34" charset="0"/>
            </a:rPr>
            <a:t>ère</a:t>
          </a:r>
          <a:r>
            <a:rPr lang="fr-FR" sz="2800" b="1" dirty="0">
              <a:latin typeface="Calibri" panose="020F0502020204030204" pitchFamily="34" charset="0"/>
              <a:ea typeface="Calibri" panose="020F0502020204030204" pitchFamily="34" charset="0"/>
              <a:cs typeface="Calibri" panose="020F0502020204030204" pitchFamily="34" charset="0"/>
            </a:rPr>
            <a:t> étape :</a:t>
          </a:r>
        </a:p>
        <a:p>
          <a:pPr>
            <a:spcBef>
              <a:spcPct val="0"/>
            </a:spcBef>
            <a:spcAft>
              <a:spcPts val="600"/>
            </a:spcAft>
            <a:buNone/>
          </a:pPr>
          <a:r>
            <a:rPr lang="fr-FR" sz="2500" b="1" dirty="0">
              <a:latin typeface="Calibri" panose="020F0502020204030204" pitchFamily="34" charset="0"/>
              <a:ea typeface="Calibri" panose="020F0502020204030204" pitchFamily="34" charset="0"/>
              <a:cs typeface="Calibri" panose="020F0502020204030204" pitchFamily="34" charset="0"/>
            </a:rPr>
            <a:t>diagnostics</a:t>
          </a:r>
        </a:p>
        <a:p>
          <a:pPr>
            <a:spcBef>
              <a:spcPct val="0"/>
            </a:spcBef>
            <a:spcAft>
              <a:spcPts val="0"/>
            </a:spcAft>
            <a:buFont typeface="Wingdings" panose="05000000000000000000" pitchFamily="2" charset="2"/>
            <a:buChar char="Ø"/>
          </a:pPr>
          <a:endPar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35000"/>
            </a:spcAft>
            <a:buFont typeface="Wingdings" panose="05000000000000000000" pitchFamily="2" charset="2"/>
            <a:buChar char="Ø"/>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3 axes de travail : pharmacie, restauration, EPI/linge</a:t>
          </a:r>
          <a:endParaRPr lang="fr-FR" sz="2000" b="1" dirty="0"/>
        </a:p>
      </dgm:t>
    </dgm:pt>
    <dgm:pt modelId="{E3AA644D-D0FB-40E9-B830-CE8A2B1F35A0}" type="parTrans" cxnId="{A1A723D8-072B-4644-B1BB-3AA751058232}">
      <dgm:prSet/>
      <dgm:spPr/>
      <dgm:t>
        <a:bodyPr/>
        <a:lstStyle/>
        <a:p>
          <a:endParaRPr lang="fr-FR"/>
        </a:p>
      </dgm:t>
    </dgm:pt>
    <dgm:pt modelId="{8018FE0F-B7AB-476F-A7C1-71077E5A198D}" type="sibTrans" cxnId="{A1A723D8-072B-4644-B1BB-3AA751058232}">
      <dgm:prSet/>
      <dgm:spPr/>
      <dgm:t>
        <a:bodyPr/>
        <a:lstStyle/>
        <a:p>
          <a:endParaRPr lang="fr-FR"/>
        </a:p>
      </dgm:t>
    </dgm:pt>
    <dgm:pt modelId="{DD9A0A75-7335-4561-80BA-17C01CE4E110}">
      <dgm:prSet phldrT="[Texte]" custT="1"/>
      <dgm:spPr>
        <a:solidFill>
          <a:schemeClr val="accent3">
            <a:lumMod val="60000"/>
            <a:lumOff val="40000"/>
          </a:schemeClr>
        </a:solidFill>
      </dgm:spPr>
      <dgm:t>
        <a:bodyPr/>
        <a:lstStyle/>
        <a:p>
          <a:r>
            <a:rPr lang="fr-FR" sz="4000" dirty="0">
              <a:latin typeface="Calibri" panose="020F0502020204030204" pitchFamily="34" charset="0"/>
              <a:ea typeface="Calibri" panose="020F0502020204030204" pitchFamily="34" charset="0"/>
              <a:cs typeface="Calibri" panose="020F0502020204030204" pitchFamily="34" charset="0"/>
            </a:rPr>
            <a:t>2025</a:t>
          </a:r>
          <a:endParaRPr lang="fr-FR" sz="4000" dirty="0"/>
        </a:p>
      </dgm:t>
    </dgm:pt>
    <dgm:pt modelId="{40F5B64D-B1E9-4574-BD57-090F17F60765}" type="parTrans" cxnId="{6708C172-7226-4281-931D-8DF432322999}">
      <dgm:prSet/>
      <dgm:spPr/>
      <dgm:t>
        <a:bodyPr/>
        <a:lstStyle/>
        <a:p>
          <a:endParaRPr lang="fr-FR"/>
        </a:p>
      </dgm:t>
    </dgm:pt>
    <dgm:pt modelId="{4465720E-110B-4C5E-BA8A-E58FE5AF6BE2}" type="sibTrans" cxnId="{6708C172-7226-4281-931D-8DF432322999}">
      <dgm:prSet/>
      <dgm:spPr/>
      <dgm:t>
        <a:bodyPr/>
        <a:lstStyle/>
        <a:p>
          <a:endParaRPr lang="fr-FR"/>
        </a:p>
      </dgm:t>
    </dgm:pt>
    <dgm:pt modelId="{F1E8D4BA-7630-4284-8413-48F4E96605AB}">
      <dgm:prSet phldrT="[Texte]" custT="1"/>
      <dgm:spPr/>
      <dgm:t>
        <a:bodyPr/>
        <a:lstStyle/>
        <a:p>
          <a:pPr>
            <a:spcAft>
              <a:spcPts val="600"/>
            </a:spcAft>
            <a:buNone/>
          </a:pPr>
          <a:endParaRPr lang="fr-FR" sz="1000" b="1" dirty="0">
            <a:latin typeface="Calibri" panose="020F0502020204030204" pitchFamily="34" charset="0"/>
            <a:ea typeface="Calibri" panose="020F0502020204030204" pitchFamily="34" charset="0"/>
            <a:cs typeface="Calibri" panose="020F0502020204030204" pitchFamily="34" charset="0"/>
          </a:endParaRPr>
        </a:p>
        <a:p>
          <a:pPr>
            <a:spcAft>
              <a:spcPts val="600"/>
            </a:spcAft>
            <a:buNone/>
          </a:pPr>
          <a:r>
            <a:rPr lang="fr-FR" sz="2800" b="1" dirty="0">
              <a:latin typeface="Calibri" panose="020F0502020204030204" pitchFamily="34" charset="0"/>
              <a:ea typeface="Calibri" panose="020F0502020204030204" pitchFamily="34" charset="0"/>
              <a:cs typeface="Calibri" panose="020F0502020204030204" pitchFamily="34" charset="0"/>
            </a:rPr>
            <a:t>2</a:t>
          </a:r>
          <a:r>
            <a:rPr lang="fr-FR" sz="2800" b="1" baseline="30000" dirty="0">
              <a:latin typeface="Calibri" panose="020F0502020204030204" pitchFamily="34" charset="0"/>
              <a:ea typeface="Calibri" panose="020F0502020204030204" pitchFamily="34" charset="0"/>
              <a:cs typeface="Calibri" panose="020F0502020204030204" pitchFamily="34" charset="0"/>
            </a:rPr>
            <a:t>ème</a:t>
          </a:r>
          <a:r>
            <a:rPr lang="fr-FR" sz="2800" b="1" dirty="0">
              <a:latin typeface="Calibri" panose="020F0502020204030204" pitchFamily="34" charset="0"/>
              <a:ea typeface="Calibri" panose="020F0502020204030204" pitchFamily="34" charset="0"/>
              <a:cs typeface="Calibri" panose="020F0502020204030204" pitchFamily="34" charset="0"/>
            </a:rPr>
            <a:t> étape : </a:t>
          </a:r>
        </a:p>
        <a:p>
          <a:pPr>
            <a:spcAft>
              <a:spcPts val="600"/>
            </a:spcAft>
            <a:buNone/>
          </a:pPr>
          <a:r>
            <a:rPr lang="fr-FR" sz="2500" b="1" dirty="0">
              <a:latin typeface="Calibri" panose="020F0502020204030204" pitchFamily="34" charset="0"/>
              <a:ea typeface="Calibri" panose="020F0502020204030204" pitchFamily="34" charset="0"/>
              <a:cs typeface="Calibri" panose="020F0502020204030204" pitchFamily="34" charset="0"/>
            </a:rPr>
            <a:t>priorisation des actions</a:t>
          </a:r>
        </a:p>
        <a:p>
          <a:pPr>
            <a:spcAft>
              <a:spcPts val="0"/>
            </a:spcAft>
            <a:buNone/>
          </a:pPr>
          <a:endPar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ct val="35000"/>
            </a:spcAft>
            <a:buNone/>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Réflexions sur des actions communes et spécifiques aux établissements</a:t>
          </a:r>
          <a:endParaRPr lang="fr-FR" sz="2000" b="1" dirty="0"/>
        </a:p>
      </dgm:t>
    </dgm:pt>
    <dgm:pt modelId="{BFEE0199-D268-4C10-88AA-345EC589FD48}" type="parTrans" cxnId="{02E9D233-2B56-4541-B8AB-B630DC762AD3}">
      <dgm:prSet/>
      <dgm:spPr/>
      <dgm:t>
        <a:bodyPr/>
        <a:lstStyle/>
        <a:p>
          <a:endParaRPr lang="fr-FR"/>
        </a:p>
      </dgm:t>
    </dgm:pt>
    <dgm:pt modelId="{C27AF7FE-0B65-4907-A4F5-6AB584E99CA7}" type="sibTrans" cxnId="{02E9D233-2B56-4541-B8AB-B630DC762AD3}">
      <dgm:prSet/>
      <dgm:spPr/>
      <dgm:t>
        <a:bodyPr/>
        <a:lstStyle/>
        <a:p>
          <a:endParaRPr lang="fr-FR"/>
        </a:p>
      </dgm:t>
    </dgm:pt>
    <dgm:pt modelId="{F208D6C7-E439-495C-B5E4-FCCD70C23682}">
      <dgm:prSet phldrT="[Texte]" custT="1"/>
      <dgm:spPr>
        <a:solidFill>
          <a:schemeClr val="accent3">
            <a:lumMod val="60000"/>
            <a:lumOff val="40000"/>
          </a:schemeClr>
        </a:solidFill>
      </dgm:spPr>
      <dgm:t>
        <a:bodyPr/>
        <a:lstStyle/>
        <a:p>
          <a:r>
            <a:rPr lang="fr-FR" sz="4000" dirty="0">
              <a:latin typeface="Calibri" panose="020F0502020204030204" pitchFamily="34" charset="0"/>
              <a:ea typeface="Calibri" panose="020F0502020204030204" pitchFamily="34" charset="0"/>
              <a:cs typeface="Calibri" panose="020F0502020204030204" pitchFamily="34" charset="0"/>
            </a:rPr>
            <a:t>2026</a:t>
          </a:r>
          <a:endParaRPr lang="fr-FR" sz="4000" dirty="0"/>
        </a:p>
      </dgm:t>
    </dgm:pt>
    <dgm:pt modelId="{CCFD5C50-830B-4CD4-B236-252A4B508330}" type="parTrans" cxnId="{6012D281-D233-473A-93BB-3E314F4CFD97}">
      <dgm:prSet/>
      <dgm:spPr/>
      <dgm:t>
        <a:bodyPr/>
        <a:lstStyle/>
        <a:p>
          <a:endParaRPr lang="fr-FR"/>
        </a:p>
      </dgm:t>
    </dgm:pt>
    <dgm:pt modelId="{61BF6B13-2E18-418A-BC9A-A7404D577D06}" type="sibTrans" cxnId="{6012D281-D233-473A-93BB-3E314F4CFD97}">
      <dgm:prSet/>
      <dgm:spPr/>
      <dgm:t>
        <a:bodyPr/>
        <a:lstStyle/>
        <a:p>
          <a:endParaRPr lang="fr-FR"/>
        </a:p>
      </dgm:t>
    </dgm:pt>
    <dgm:pt modelId="{CCB7CCB8-EBDC-470A-8E13-7384B515F314}">
      <dgm:prSet phldrT="[Texte]" custT="1"/>
      <dgm:spPr/>
      <dgm:t>
        <a:bodyPr/>
        <a:lstStyle/>
        <a:p>
          <a:pPr>
            <a:spcBef>
              <a:spcPct val="0"/>
            </a:spcBef>
            <a:spcAft>
              <a:spcPts val="600"/>
            </a:spcAft>
          </a:pPr>
          <a:endParaRPr lang="fr-FR" sz="1000" b="1" dirty="0">
            <a:latin typeface="Calibri" panose="020F0502020204030204" pitchFamily="34" charset="0"/>
            <a:ea typeface="Calibri" panose="020F0502020204030204" pitchFamily="34" charset="0"/>
            <a:cs typeface="Calibri" panose="020F0502020204030204" pitchFamily="34" charset="0"/>
          </a:endParaRPr>
        </a:p>
        <a:p>
          <a:pPr>
            <a:spcBef>
              <a:spcPct val="0"/>
            </a:spcBef>
            <a:spcAft>
              <a:spcPts val="600"/>
            </a:spcAft>
          </a:pPr>
          <a:r>
            <a:rPr lang="fr-FR" sz="2800" b="1" dirty="0">
              <a:latin typeface="Calibri" panose="020F0502020204030204" pitchFamily="34" charset="0"/>
              <a:ea typeface="Calibri" panose="020F0502020204030204" pitchFamily="34" charset="0"/>
              <a:cs typeface="Calibri" panose="020F0502020204030204" pitchFamily="34" charset="0"/>
            </a:rPr>
            <a:t>3</a:t>
          </a:r>
          <a:r>
            <a:rPr lang="fr-FR" sz="2800" b="1" baseline="30000" dirty="0">
              <a:latin typeface="Calibri" panose="020F0502020204030204" pitchFamily="34" charset="0"/>
              <a:ea typeface="Calibri" panose="020F0502020204030204" pitchFamily="34" charset="0"/>
              <a:cs typeface="Calibri" panose="020F0502020204030204" pitchFamily="34" charset="0"/>
            </a:rPr>
            <a:t>ème</a:t>
          </a:r>
          <a:r>
            <a:rPr lang="fr-FR" sz="2800" b="1" dirty="0">
              <a:latin typeface="Calibri" panose="020F0502020204030204" pitchFamily="34" charset="0"/>
              <a:ea typeface="Calibri" panose="020F0502020204030204" pitchFamily="34" charset="0"/>
              <a:cs typeface="Calibri" panose="020F0502020204030204" pitchFamily="34" charset="0"/>
            </a:rPr>
            <a:t> étape : </a:t>
          </a:r>
        </a:p>
        <a:p>
          <a:pPr>
            <a:spcBef>
              <a:spcPct val="0"/>
            </a:spcBef>
            <a:spcAft>
              <a:spcPts val="600"/>
            </a:spcAft>
          </a:pPr>
          <a:r>
            <a:rPr lang="fr-FR" sz="2500" b="1" dirty="0">
              <a:latin typeface="Calibri" panose="020F0502020204030204" pitchFamily="34" charset="0"/>
              <a:ea typeface="Calibri" panose="020F0502020204030204" pitchFamily="34" charset="0"/>
              <a:cs typeface="Calibri" panose="020F0502020204030204" pitchFamily="34" charset="0"/>
            </a:rPr>
            <a:t>lancement et suivi </a:t>
          </a:r>
        </a:p>
        <a:p>
          <a:pPr>
            <a:spcBef>
              <a:spcPct val="0"/>
            </a:spcBef>
            <a:spcAft>
              <a:spcPts val="0"/>
            </a:spcAft>
          </a:pPr>
          <a:endPar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35000"/>
            </a:spcAft>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Attribution des fonds et suivi de la mise en œuvre</a:t>
          </a:r>
          <a:endParaRPr lang="fr-FR" sz="2000" b="1" dirty="0"/>
        </a:p>
      </dgm:t>
    </dgm:pt>
    <dgm:pt modelId="{09400553-89E6-47F9-BCE0-96980D436598}" type="parTrans" cxnId="{99280828-C77A-4668-9C26-C369D0AF556B}">
      <dgm:prSet/>
      <dgm:spPr/>
      <dgm:t>
        <a:bodyPr/>
        <a:lstStyle/>
        <a:p>
          <a:endParaRPr lang="fr-FR"/>
        </a:p>
      </dgm:t>
    </dgm:pt>
    <dgm:pt modelId="{ABA27BF1-0B0E-4619-8E31-E29602744E5B}" type="sibTrans" cxnId="{99280828-C77A-4668-9C26-C369D0AF556B}">
      <dgm:prSet/>
      <dgm:spPr/>
      <dgm:t>
        <a:bodyPr/>
        <a:lstStyle/>
        <a:p>
          <a:endParaRPr lang="fr-FR"/>
        </a:p>
      </dgm:t>
    </dgm:pt>
    <dgm:pt modelId="{738DE8E4-929F-4309-97AC-67259FE59615}">
      <dgm:prSet custT="1"/>
      <dgm:spPr>
        <a:ln>
          <a:noFill/>
        </a:ln>
      </dgm:spPr>
      <dgm:t>
        <a:bodyPr/>
        <a:lstStyle/>
        <a:p>
          <a:pPr>
            <a:spcBef>
              <a:spcPct val="0"/>
            </a:spcBef>
            <a:spcAft>
              <a:spcPct val="35000"/>
            </a:spcAft>
            <a:buFont typeface="Wingdings" panose="05000000000000000000" pitchFamily="2" charset="2"/>
            <a:buChar char="Ø"/>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12 établissements sur 13 impliqués</a:t>
          </a:r>
        </a:p>
      </dgm:t>
    </dgm:pt>
    <dgm:pt modelId="{540D48AD-F072-40FF-85E3-8772747FD886}" type="parTrans" cxnId="{11C7506A-8ECD-433A-9A43-DE458344D019}">
      <dgm:prSet/>
      <dgm:spPr/>
      <dgm:t>
        <a:bodyPr/>
        <a:lstStyle/>
        <a:p>
          <a:endParaRPr lang="fr-FR"/>
        </a:p>
      </dgm:t>
    </dgm:pt>
    <dgm:pt modelId="{919BC6A9-7166-41D9-AEBF-971ACD7C34A7}" type="sibTrans" cxnId="{11C7506A-8ECD-433A-9A43-DE458344D019}">
      <dgm:prSet/>
      <dgm:spPr/>
      <dgm:t>
        <a:bodyPr/>
        <a:lstStyle/>
        <a:p>
          <a:endParaRPr lang="fr-FR"/>
        </a:p>
      </dgm:t>
    </dgm:pt>
    <dgm:pt modelId="{9616FD58-1F54-4D16-A6F2-D3FEC05EC3D4}">
      <dgm:prSet custT="1"/>
      <dgm:spPr>
        <a:ln>
          <a:noFill/>
        </a:ln>
      </dgm:spPr>
      <dgm:t>
        <a:bodyPr/>
        <a:lstStyle/>
        <a:p>
          <a:pPr>
            <a:spcBef>
              <a:spcPct val="0"/>
            </a:spcBef>
            <a:spcAft>
              <a:spcPct val="35000"/>
            </a:spcAft>
            <a:buFont typeface="Wingdings" panose="05000000000000000000" pitchFamily="2" charset="2"/>
            <a:buChar char="Ø"/>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Identification des gisements et benchmark des solutions</a:t>
          </a:r>
        </a:p>
      </dgm:t>
    </dgm:pt>
    <dgm:pt modelId="{920C0749-B1FE-48DE-A108-509BE8DC0A2D}" type="parTrans" cxnId="{E95A2488-3856-444C-92B2-CED93C9A9750}">
      <dgm:prSet/>
      <dgm:spPr/>
      <dgm:t>
        <a:bodyPr/>
        <a:lstStyle/>
        <a:p>
          <a:endParaRPr lang="fr-FR"/>
        </a:p>
      </dgm:t>
    </dgm:pt>
    <dgm:pt modelId="{A526FAFD-FE78-49CB-9439-3ED62A0E919D}" type="sibTrans" cxnId="{E95A2488-3856-444C-92B2-CED93C9A9750}">
      <dgm:prSet/>
      <dgm:spPr/>
      <dgm:t>
        <a:bodyPr/>
        <a:lstStyle/>
        <a:p>
          <a:endParaRPr lang="fr-FR"/>
        </a:p>
      </dgm:t>
    </dgm:pt>
    <dgm:pt modelId="{05480FDD-173F-49AE-8F1F-E20540458CDD}">
      <dgm:prSet custT="1"/>
      <dgm:spPr>
        <a:ln>
          <a:noFill/>
        </a:ln>
      </dgm:spPr>
      <dgm:t>
        <a:bodyPr/>
        <a:lstStyle/>
        <a:p>
          <a:pPr>
            <a:spcBef>
              <a:spcPct val="0"/>
            </a:spcBef>
            <a:spcAft>
              <a:spcPct val="15000"/>
            </a:spcAft>
          </a:pPr>
          <a:r>
            <a:rPr lang="fr-FR" sz="1800" b="0" dirty="0">
              <a:solidFill>
                <a:schemeClr val="tx1"/>
              </a:solidFill>
              <a:latin typeface="Calibri" panose="020F0502020204030204" pitchFamily="34" charset="0"/>
              <a:ea typeface="Calibri" panose="020F0502020204030204" pitchFamily="34" charset="0"/>
              <a:cs typeface="Calibri" panose="020F0502020204030204" pitchFamily="34" charset="0"/>
            </a:rPr>
            <a:t>Quantification</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et caractérisation des typologies de plastiques jetés</a:t>
          </a:r>
        </a:p>
      </dgm:t>
    </dgm:pt>
    <dgm:pt modelId="{D93DC1A1-0E1E-4858-AE34-94A93BC58359}" type="parTrans" cxnId="{73106234-1669-4DF3-8E76-E31A092AF347}">
      <dgm:prSet/>
      <dgm:spPr/>
      <dgm:t>
        <a:bodyPr/>
        <a:lstStyle/>
        <a:p>
          <a:endParaRPr lang="fr-FR"/>
        </a:p>
      </dgm:t>
    </dgm:pt>
    <dgm:pt modelId="{00BE790C-9C5D-42C8-8713-93F4A876C34D}" type="sibTrans" cxnId="{73106234-1669-4DF3-8E76-E31A092AF347}">
      <dgm:prSet/>
      <dgm:spPr/>
      <dgm:t>
        <a:bodyPr/>
        <a:lstStyle/>
        <a:p>
          <a:endParaRPr lang="fr-FR"/>
        </a:p>
      </dgm:t>
    </dgm:pt>
    <dgm:pt modelId="{C3D1FD6B-BD0E-433D-A47A-F2283CE5389D}">
      <dgm:prSet custT="1"/>
      <dgm:spPr>
        <a:ln>
          <a:noFill/>
        </a:ln>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Etat des lieux des pratiques et de la logistique en place</a:t>
          </a:r>
        </a:p>
      </dgm:t>
    </dgm:pt>
    <dgm:pt modelId="{6D1B5712-730D-409C-82E4-A2ED49B9D502}" type="parTrans" cxnId="{1BB055E1-57C5-45BB-8FB2-11D35245DBAB}">
      <dgm:prSet/>
      <dgm:spPr/>
      <dgm:t>
        <a:bodyPr/>
        <a:lstStyle/>
        <a:p>
          <a:endParaRPr lang="fr-FR"/>
        </a:p>
      </dgm:t>
    </dgm:pt>
    <dgm:pt modelId="{9B3A9EED-2191-45AC-A650-4E41E019F162}" type="sibTrans" cxnId="{1BB055E1-57C5-45BB-8FB2-11D35245DBAB}">
      <dgm:prSet/>
      <dgm:spPr/>
      <dgm:t>
        <a:bodyPr/>
        <a:lstStyle/>
        <a:p>
          <a:endParaRPr lang="fr-FR"/>
        </a:p>
      </dgm:t>
    </dgm:pt>
    <dgm:pt modelId="{F6E112D4-441D-4D32-8490-A748DAE70E56}">
      <dgm:prSet custT="1"/>
      <dgm:spPr>
        <a:ln>
          <a:noFill/>
        </a:ln>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Identification des solutions de valorisation existantes</a:t>
          </a:r>
          <a:endParaRPr lang="fr-FR" sz="1800" dirty="0"/>
        </a:p>
      </dgm:t>
    </dgm:pt>
    <dgm:pt modelId="{A9530B6F-5C07-4FBF-A097-B73D45B4C912}" type="parTrans" cxnId="{25D99C5D-57EC-42C0-85A7-4B0E3A0FAD00}">
      <dgm:prSet/>
      <dgm:spPr/>
      <dgm:t>
        <a:bodyPr/>
        <a:lstStyle/>
        <a:p>
          <a:endParaRPr lang="fr-FR"/>
        </a:p>
      </dgm:t>
    </dgm:pt>
    <dgm:pt modelId="{E0D4DB19-5936-4CFB-808E-EF704BA180B4}" type="sibTrans" cxnId="{25D99C5D-57EC-42C0-85A7-4B0E3A0FAD00}">
      <dgm:prSet/>
      <dgm:spPr/>
      <dgm:t>
        <a:bodyPr/>
        <a:lstStyle/>
        <a:p>
          <a:endParaRPr lang="fr-FR"/>
        </a:p>
      </dgm:t>
    </dgm:pt>
    <dgm:pt modelId="{AFA83110-8566-4391-8D29-09DEE1099311}">
      <dgm:prSet custT="1"/>
      <dgm:spPr/>
      <dgm:t>
        <a:bodyPr/>
        <a:lstStyle/>
        <a:p>
          <a:pPr>
            <a:spcAft>
              <a:spcPct val="15000"/>
            </a:spcAft>
          </a:pP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Pharmacie</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 identification et </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classement des actions </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(impact financier, risque infectieux, impacts environnementaux, facilité de mise en œuvre etc.)</a:t>
          </a:r>
        </a:p>
      </dgm:t>
    </dgm:pt>
    <dgm:pt modelId="{BD4B196D-B868-4820-86DD-B5892F7DA54D}" type="parTrans" cxnId="{32F166CD-3F66-4059-B28A-BB72BD7C6B6A}">
      <dgm:prSet/>
      <dgm:spPr/>
      <dgm:t>
        <a:bodyPr/>
        <a:lstStyle/>
        <a:p>
          <a:endParaRPr lang="fr-FR"/>
        </a:p>
      </dgm:t>
    </dgm:pt>
    <dgm:pt modelId="{4001ACFE-931A-498E-9E56-6C92D887A919}" type="sibTrans" cxnId="{32F166CD-3F66-4059-B28A-BB72BD7C6B6A}">
      <dgm:prSet/>
      <dgm:spPr/>
      <dgm:t>
        <a:bodyPr/>
        <a:lstStyle/>
        <a:p>
          <a:endParaRPr lang="fr-FR"/>
        </a:p>
      </dgm:t>
    </dgm:pt>
    <dgm:pt modelId="{C64CA2C7-E7E1-404E-8EBD-B2B8C80B1EE4}">
      <dgm:prSet custT="1"/>
      <dgm:spPr/>
      <dgm:t>
        <a:bodyPr/>
        <a:lstStyle/>
        <a:p>
          <a:pPr>
            <a:spcAft>
              <a:spcPct val="15000"/>
            </a:spcAft>
          </a:pP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Restauration et EPI/linge </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lancement d’un </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AAP interne </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pour évaluer les projets sur lesquels souhaitent s’engager les établissements et répartir l’enveloppe financière pour le déploiement</a:t>
          </a:r>
          <a:endParaRPr lang="fr-FR" sz="1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5E97E65-05B6-4FC1-8BA6-733711A85161}" type="parTrans" cxnId="{D6F38518-DFF0-4D46-9E56-4FCB77779087}">
      <dgm:prSet/>
      <dgm:spPr/>
      <dgm:t>
        <a:bodyPr/>
        <a:lstStyle/>
        <a:p>
          <a:endParaRPr lang="fr-FR"/>
        </a:p>
      </dgm:t>
    </dgm:pt>
    <dgm:pt modelId="{7596DDD1-62EB-4A2D-A4CE-5979163B044E}" type="sibTrans" cxnId="{D6F38518-DFF0-4D46-9E56-4FCB77779087}">
      <dgm:prSet/>
      <dgm:spPr/>
      <dgm:t>
        <a:bodyPr/>
        <a:lstStyle/>
        <a:p>
          <a:endParaRPr lang="fr-FR"/>
        </a:p>
      </dgm:t>
    </dgm:pt>
    <dgm:pt modelId="{0FA55007-0AB1-4A30-BD15-9C47BCBA7A77}">
      <dgm:prSet custT="1"/>
      <dgm:spPr/>
      <dgm:t>
        <a:bodyPr/>
        <a:lstStyle/>
        <a:p>
          <a:pPr>
            <a:spcAft>
              <a:spcPct val="35000"/>
            </a:spcAft>
            <a:buFont typeface="Wingdings" panose="05000000000000000000" pitchFamily="2" charset="2"/>
            <a:buChar char="Ø"/>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Validation et lancement des actions</a:t>
          </a:r>
        </a:p>
      </dgm:t>
    </dgm:pt>
    <dgm:pt modelId="{8E70F3E0-06E0-48A3-8C05-94E182D1DAC2}" type="parTrans" cxnId="{BD6828BA-769A-4283-9447-E0BC646C5F08}">
      <dgm:prSet/>
      <dgm:spPr/>
      <dgm:t>
        <a:bodyPr/>
        <a:lstStyle/>
        <a:p>
          <a:endParaRPr lang="fr-FR"/>
        </a:p>
      </dgm:t>
    </dgm:pt>
    <dgm:pt modelId="{A0ACCA6D-45A0-4643-B2A2-F4225C80D6A7}" type="sibTrans" cxnId="{BD6828BA-769A-4283-9447-E0BC646C5F08}">
      <dgm:prSet/>
      <dgm:spPr/>
      <dgm:t>
        <a:bodyPr/>
        <a:lstStyle/>
        <a:p>
          <a:endParaRPr lang="fr-FR"/>
        </a:p>
      </dgm:t>
    </dgm:pt>
    <dgm:pt modelId="{2ADD077F-DEA4-49AE-9A50-9205EE6493FF}">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Points de suivi (individuels et communs)</a:t>
          </a:r>
        </a:p>
      </dgm:t>
    </dgm:pt>
    <dgm:pt modelId="{21EB86CB-7383-4EC1-9288-6E8C3062C709}" type="parTrans" cxnId="{CF139096-FD13-4268-AB5F-4D9A060D6792}">
      <dgm:prSet/>
      <dgm:spPr/>
      <dgm:t>
        <a:bodyPr/>
        <a:lstStyle/>
        <a:p>
          <a:endParaRPr lang="fr-FR"/>
        </a:p>
      </dgm:t>
    </dgm:pt>
    <dgm:pt modelId="{69EF9525-A5DC-49BD-AA5D-27C61579678B}" type="sibTrans" cxnId="{CF139096-FD13-4268-AB5F-4D9A060D6792}">
      <dgm:prSet/>
      <dgm:spPr/>
      <dgm:t>
        <a:bodyPr/>
        <a:lstStyle/>
        <a:p>
          <a:endParaRPr lang="fr-FR"/>
        </a:p>
      </dgm:t>
    </dgm:pt>
    <dgm:pt modelId="{06E20B57-99A9-4721-937D-BCF34E8573D2}">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Suivi financier</a:t>
          </a:r>
        </a:p>
      </dgm:t>
    </dgm:pt>
    <dgm:pt modelId="{CDCC1A6B-0241-4ACE-BCFA-398021C7E9C8}" type="parTrans" cxnId="{2F2516A0-80C9-45FB-9200-E00006AB5165}">
      <dgm:prSet/>
      <dgm:spPr/>
      <dgm:t>
        <a:bodyPr/>
        <a:lstStyle/>
        <a:p>
          <a:endParaRPr lang="fr-FR"/>
        </a:p>
      </dgm:t>
    </dgm:pt>
    <dgm:pt modelId="{325D69CA-F48D-489D-AFF5-92EEF7273DA8}" type="sibTrans" cxnId="{2F2516A0-80C9-45FB-9200-E00006AB5165}">
      <dgm:prSet/>
      <dgm:spPr/>
      <dgm:t>
        <a:bodyPr/>
        <a:lstStyle/>
        <a:p>
          <a:endParaRPr lang="fr-FR"/>
        </a:p>
      </dgm:t>
    </dgm:pt>
    <dgm:pt modelId="{9E7177C2-C753-4BC1-994C-D9B37101A9CA}">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Suivi de la mise en œuvre et du respect des plannings fixés</a:t>
          </a:r>
        </a:p>
      </dgm:t>
    </dgm:pt>
    <dgm:pt modelId="{562D0D04-9FDA-4F01-885E-3EF34BD47642}" type="parTrans" cxnId="{ECAB1880-C9E7-482C-8C2D-FF987134B460}">
      <dgm:prSet/>
      <dgm:spPr/>
      <dgm:t>
        <a:bodyPr/>
        <a:lstStyle/>
        <a:p>
          <a:endParaRPr lang="fr-FR"/>
        </a:p>
      </dgm:t>
    </dgm:pt>
    <dgm:pt modelId="{72A54B08-51DD-45F6-B1C6-03C8F435A813}" type="sibTrans" cxnId="{ECAB1880-C9E7-482C-8C2D-FF987134B460}">
      <dgm:prSet/>
      <dgm:spPr/>
      <dgm:t>
        <a:bodyPr/>
        <a:lstStyle/>
        <a:p>
          <a:endParaRPr lang="fr-FR"/>
        </a:p>
      </dgm:t>
    </dgm:pt>
    <dgm:pt modelId="{B68C75DC-E87C-4127-8D6F-57E43473FE08}">
      <dgm:prSet custT="1"/>
      <dgm:spPr/>
      <dgm:t>
        <a:bodyPr/>
        <a:lstStyle/>
        <a:p>
          <a:pPr>
            <a:spcBef>
              <a:spcPts val="600"/>
            </a:spcBef>
            <a:spcAft>
              <a:spcPts val="600"/>
            </a:spcAft>
          </a:pP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Capitalisation et retours d’expérience </a:t>
          </a:r>
        </a:p>
      </dgm:t>
    </dgm:pt>
    <dgm:pt modelId="{F6BB2A40-13FB-4595-8630-D87C7915123F}" type="parTrans" cxnId="{EE602A97-ED04-4998-884A-DF837BBC5226}">
      <dgm:prSet/>
      <dgm:spPr/>
      <dgm:t>
        <a:bodyPr/>
        <a:lstStyle/>
        <a:p>
          <a:endParaRPr lang="fr-FR"/>
        </a:p>
      </dgm:t>
    </dgm:pt>
    <dgm:pt modelId="{4ADEFC96-1806-49B7-9BC0-4B993164F751}" type="sibTrans" cxnId="{EE602A97-ED04-4998-884A-DF837BBC5226}">
      <dgm:prSet/>
      <dgm:spPr/>
      <dgm:t>
        <a:bodyPr/>
        <a:lstStyle/>
        <a:p>
          <a:endParaRPr lang="fr-FR"/>
        </a:p>
      </dgm:t>
    </dgm:pt>
    <dgm:pt modelId="{7F49E2B7-F8B5-4FF1-A803-429BB02DC16D}">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Bilan intermédiaire et/ou final</a:t>
          </a:r>
        </a:p>
      </dgm:t>
    </dgm:pt>
    <dgm:pt modelId="{5C4B82BB-9C48-4468-80F7-64AD3E222571}" type="parTrans" cxnId="{75127F18-E72A-4229-A46D-8E38AA8619CB}">
      <dgm:prSet/>
      <dgm:spPr/>
      <dgm:t>
        <a:bodyPr/>
        <a:lstStyle/>
        <a:p>
          <a:endParaRPr lang="fr-FR"/>
        </a:p>
      </dgm:t>
    </dgm:pt>
    <dgm:pt modelId="{050C829D-AB20-4226-B5E0-FFBFFE92C9B1}" type="sibTrans" cxnId="{75127F18-E72A-4229-A46D-8E38AA8619CB}">
      <dgm:prSet/>
      <dgm:spPr/>
      <dgm:t>
        <a:bodyPr/>
        <a:lstStyle/>
        <a:p>
          <a:endParaRPr lang="fr-FR"/>
        </a:p>
      </dgm:t>
    </dgm:pt>
    <dgm:pt modelId="{9947B485-1A0F-496B-A6C6-759D15FC81BD}">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Remplissage et partage de fiches projets par établissement (en cours de création)</a:t>
          </a:r>
        </a:p>
      </dgm:t>
    </dgm:pt>
    <dgm:pt modelId="{084FBBBC-25A8-42A6-93F6-9F29C3865A48}" type="parTrans" cxnId="{1B8C9FFF-6524-45E3-86B5-962141AEF641}">
      <dgm:prSet/>
      <dgm:spPr/>
      <dgm:t>
        <a:bodyPr/>
        <a:lstStyle/>
        <a:p>
          <a:endParaRPr lang="fr-FR"/>
        </a:p>
      </dgm:t>
    </dgm:pt>
    <dgm:pt modelId="{55E9B463-45A7-42EB-92A2-5E87D8EFA813}" type="sibTrans" cxnId="{1B8C9FFF-6524-45E3-86B5-962141AEF641}">
      <dgm:prSet/>
      <dgm:spPr/>
      <dgm:t>
        <a:bodyPr/>
        <a:lstStyle/>
        <a:p>
          <a:endParaRPr lang="fr-FR"/>
        </a:p>
      </dgm:t>
    </dgm:pt>
    <dgm:pt modelId="{005252DB-4A1D-4761-BAE6-5EDEB9B9CD12}">
      <dgm:prSet custT="1"/>
      <dgm:spPr/>
      <dgm:t>
        <a:bodyPr/>
        <a:lstStyle/>
        <a:p>
          <a:pPr>
            <a:spcBef>
              <a:spcPct val="0"/>
            </a:spcBef>
            <a:spcAft>
              <a:spcPct val="15000"/>
            </a:spcAft>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Partage des outils et documents utiles</a:t>
          </a:r>
        </a:p>
      </dgm:t>
    </dgm:pt>
    <dgm:pt modelId="{A9AC9904-D983-4E09-8D95-7A18B80A508A}" type="parTrans" cxnId="{DE8E9172-88D0-413E-AA26-0287D05FB404}">
      <dgm:prSet/>
      <dgm:spPr/>
      <dgm:t>
        <a:bodyPr/>
        <a:lstStyle/>
        <a:p>
          <a:endParaRPr lang="fr-FR"/>
        </a:p>
      </dgm:t>
    </dgm:pt>
    <dgm:pt modelId="{6CCD812C-84AA-4AE5-BEE4-00A570474D64}" type="sibTrans" cxnId="{DE8E9172-88D0-413E-AA26-0287D05FB404}">
      <dgm:prSet/>
      <dgm:spPr/>
      <dgm:t>
        <a:bodyPr/>
        <a:lstStyle/>
        <a:p>
          <a:endParaRPr lang="fr-FR"/>
        </a:p>
      </dgm:t>
    </dgm:pt>
    <dgm:pt modelId="{B404B3E6-D102-479B-8809-7A998EFE127D}">
      <dgm:prSet custT="1"/>
      <dgm:spPr/>
      <dgm:t>
        <a:bodyPr/>
        <a:lstStyle/>
        <a:p>
          <a:pPr>
            <a:spcBef>
              <a:spcPct val="0"/>
            </a:spcBef>
            <a:spcAft>
              <a:spcPct val="15000"/>
            </a:spcAft>
          </a:pPr>
          <a:endPar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C572DCE-6BC5-4144-89A9-B305F6DF896E}" type="parTrans" cxnId="{9AAFD1C1-13E0-4DE1-9F81-BFBFCD96222B}">
      <dgm:prSet/>
      <dgm:spPr/>
      <dgm:t>
        <a:bodyPr/>
        <a:lstStyle/>
        <a:p>
          <a:endParaRPr lang="fr-FR"/>
        </a:p>
      </dgm:t>
    </dgm:pt>
    <dgm:pt modelId="{38164C47-A2E1-4578-B398-ABC9AF030E21}" type="sibTrans" cxnId="{9AAFD1C1-13E0-4DE1-9F81-BFBFCD96222B}">
      <dgm:prSet/>
      <dgm:spPr/>
      <dgm:t>
        <a:bodyPr/>
        <a:lstStyle/>
        <a:p>
          <a:endParaRPr lang="fr-FR"/>
        </a:p>
      </dgm:t>
    </dgm:pt>
    <dgm:pt modelId="{143344EC-8C78-4C4A-AB65-C60ADF66093D}">
      <dgm:prSet custT="1"/>
      <dgm:spPr/>
      <dgm:t>
        <a:bodyPr/>
        <a:lstStyle/>
        <a:p>
          <a:pPr>
            <a:spcAft>
              <a:spcPct val="15000"/>
            </a:spcAft>
          </a:pPr>
          <a:endParaRPr lang="fr-FR" sz="1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1431CE7-933B-4910-BDE3-A578AF1A65B9}" type="parTrans" cxnId="{E481A398-9EEE-4030-ACD9-59A3954EFDB2}">
      <dgm:prSet/>
      <dgm:spPr/>
      <dgm:t>
        <a:bodyPr/>
        <a:lstStyle/>
        <a:p>
          <a:endParaRPr lang="fr-FR"/>
        </a:p>
      </dgm:t>
    </dgm:pt>
    <dgm:pt modelId="{25C158A4-0A1B-4B65-BDFD-2264F6BD1181}" type="sibTrans" cxnId="{E481A398-9EEE-4030-ACD9-59A3954EFDB2}">
      <dgm:prSet/>
      <dgm:spPr/>
      <dgm:t>
        <a:bodyPr/>
        <a:lstStyle/>
        <a:p>
          <a:endParaRPr lang="fr-FR"/>
        </a:p>
      </dgm:t>
    </dgm:pt>
    <dgm:pt modelId="{3B45C80E-D1CE-4576-83C5-6A49F3AC7198}" type="pres">
      <dgm:prSet presAssocID="{E06847D3-36C1-4EF2-8820-C0DEAF412C7B}" presName="Name0" presStyleCnt="0">
        <dgm:presLayoutVars>
          <dgm:dir/>
          <dgm:animLvl val="lvl"/>
          <dgm:resizeHandles val="exact"/>
        </dgm:presLayoutVars>
      </dgm:prSet>
      <dgm:spPr/>
    </dgm:pt>
    <dgm:pt modelId="{E09F7483-C2F7-462E-9A34-FC5B3BA58D41}" type="pres">
      <dgm:prSet presAssocID="{9D31C4C3-D81D-40F2-B705-31E9E6DE85F4}" presName="compositeNode" presStyleCnt="0">
        <dgm:presLayoutVars>
          <dgm:bulletEnabled val="1"/>
        </dgm:presLayoutVars>
      </dgm:prSet>
      <dgm:spPr/>
    </dgm:pt>
    <dgm:pt modelId="{3D120656-0AF6-40E9-A7C4-A225D7DFBB9B}" type="pres">
      <dgm:prSet presAssocID="{9D31C4C3-D81D-40F2-B705-31E9E6DE85F4}" presName="bgRect" presStyleLbl="node1" presStyleIdx="0" presStyleCnt="3" custScaleY="105797"/>
      <dgm:spPr/>
    </dgm:pt>
    <dgm:pt modelId="{A16502AB-ABE1-401A-90A9-9962464C3615}" type="pres">
      <dgm:prSet presAssocID="{9D31C4C3-D81D-40F2-B705-31E9E6DE85F4}" presName="parentNode" presStyleLbl="node1" presStyleIdx="0" presStyleCnt="3">
        <dgm:presLayoutVars>
          <dgm:chMax val="0"/>
          <dgm:bulletEnabled val="1"/>
        </dgm:presLayoutVars>
      </dgm:prSet>
      <dgm:spPr/>
    </dgm:pt>
    <dgm:pt modelId="{D5755EFB-74AE-4AEE-A4ED-27CDCCB713AC}" type="pres">
      <dgm:prSet presAssocID="{9D31C4C3-D81D-40F2-B705-31E9E6DE85F4}" presName="childNode" presStyleLbl="node1" presStyleIdx="0" presStyleCnt="3">
        <dgm:presLayoutVars>
          <dgm:bulletEnabled val="1"/>
        </dgm:presLayoutVars>
      </dgm:prSet>
      <dgm:spPr/>
    </dgm:pt>
    <dgm:pt modelId="{49317C2F-2763-4FE6-BF06-DE44EE4E0018}" type="pres">
      <dgm:prSet presAssocID="{5EBBE512-A3AC-44F9-84CC-C5B55CE13254}" presName="hSp" presStyleCnt="0"/>
      <dgm:spPr/>
    </dgm:pt>
    <dgm:pt modelId="{434DEE81-E939-4DC3-91C0-CD7471BE8BD1}" type="pres">
      <dgm:prSet presAssocID="{5EBBE512-A3AC-44F9-84CC-C5B55CE13254}" presName="vProcSp" presStyleCnt="0"/>
      <dgm:spPr/>
    </dgm:pt>
    <dgm:pt modelId="{65954E2C-89E5-43E4-8555-8315AF5FCDC0}" type="pres">
      <dgm:prSet presAssocID="{5EBBE512-A3AC-44F9-84CC-C5B55CE13254}" presName="vSp1" presStyleCnt="0"/>
      <dgm:spPr/>
    </dgm:pt>
    <dgm:pt modelId="{48D31999-28A3-4297-A3BB-47680283899C}" type="pres">
      <dgm:prSet presAssocID="{5EBBE512-A3AC-44F9-84CC-C5B55CE13254}" presName="simulatedConn" presStyleLbl="solidFgAcc1" presStyleIdx="0" presStyleCnt="2" custLinFactY="-118387" custLinFactNeighborX="-7391" custLinFactNeighborY="-200000"/>
      <dgm:spPr/>
    </dgm:pt>
    <dgm:pt modelId="{7504EB99-3E20-4591-8A5A-ABDBFBAFAE03}" type="pres">
      <dgm:prSet presAssocID="{5EBBE512-A3AC-44F9-84CC-C5B55CE13254}" presName="vSp2" presStyleCnt="0"/>
      <dgm:spPr/>
    </dgm:pt>
    <dgm:pt modelId="{A1F28F3F-4755-411E-B11B-2E96EE1ED129}" type="pres">
      <dgm:prSet presAssocID="{5EBBE512-A3AC-44F9-84CC-C5B55CE13254}" presName="sibTrans" presStyleCnt="0"/>
      <dgm:spPr/>
    </dgm:pt>
    <dgm:pt modelId="{96E1D9A9-22F9-4ECB-8BE9-182E3F6183A6}" type="pres">
      <dgm:prSet presAssocID="{DD9A0A75-7335-4561-80BA-17C01CE4E110}" presName="compositeNode" presStyleCnt="0">
        <dgm:presLayoutVars>
          <dgm:bulletEnabled val="1"/>
        </dgm:presLayoutVars>
      </dgm:prSet>
      <dgm:spPr/>
    </dgm:pt>
    <dgm:pt modelId="{1005029E-8E14-4FE1-BEE4-1FA037902155}" type="pres">
      <dgm:prSet presAssocID="{DD9A0A75-7335-4561-80BA-17C01CE4E110}" presName="bgRect" presStyleLbl="node1" presStyleIdx="1" presStyleCnt="3" custScaleY="105182"/>
      <dgm:spPr/>
    </dgm:pt>
    <dgm:pt modelId="{831A144A-A1B2-4EC9-B098-03B63C558223}" type="pres">
      <dgm:prSet presAssocID="{DD9A0A75-7335-4561-80BA-17C01CE4E110}" presName="parentNode" presStyleLbl="node1" presStyleIdx="1" presStyleCnt="3">
        <dgm:presLayoutVars>
          <dgm:chMax val="0"/>
          <dgm:bulletEnabled val="1"/>
        </dgm:presLayoutVars>
      </dgm:prSet>
      <dgm:spPr/>
    </dgm:pt>
    <dgm:pt modelId="{C36013E3-5AE5-4931-9698-EE430CFB8065}" type="pres">
      <dgm:prSet presAssocID="{DD9A0A75-7335-4561-80BA-17C01CE4E110}" presName="childNode" presStyleLbl="node1" presStyleIdx="1" presStyleCnt="3">
        <dgm:presLayoutVars>
          <dgm:bulletEnabled val="1"/>
        </dgm:presLayoutVars>
      </dgm:prSet>
      <dgm:spPr/>
    </dgm:pt>
    <dgm:pt modelId="{F74025FA-B857-4A0C-AC00-959587AB4153}" type="pres">
      <dgm:prSet presAssocID="{4465720E-110B-4C5E-BA8A-E58FE5AF6BE2}" presName="hSp" presStyleCnt="0"/>
      <dgm:spPr/>
    </dgm:pt>
    <dgm:pt modelId="{0204AFEA-28EF-48C4-9124-AF64C4C68DDA}" type="pres">
      <dgm:prSet presAssocID="{4465720E-110B-4C5E-BA8A-E58FE5AF6BE2}" presName="vProcSp" presStyleCnt="0"/>
      <dgm:spPr/>
    </dgm:pt>
    <dgm:pt modelId="{ACF29006-3BBA-4D56-98DF-27176102F34A}" type="pres">
      <dgm:prSet presAssocID="{4465720E-110B-4C5E-BA8A-E58FE5AF6BE2}" presName="vSp1" presStyleCnt="0"/>
      <dgm:spPr/>
    </dgm:pt>
    <dgm:pt modelId="{F335D8EB-F721-4807-AA11-3396751DA542}" type="pres">
      <dgm:prSet presAssocID="{4465720E-110B-4C5E-BA8A-E58FE5AF6BE2}" presName="simulatedConn" presStyleLbl="solidFgAcc1" presStyleIdx="1" presStyleCnt="2" custLinFactY="-122580" custLinFactNeighborX="-7391" custLinFactNeighborY="-200000"/>
      <dgm:spPr/>
    </dgm:pt>
    <dgm:pt modelId="{E0DB0737-D0D4-46CF-B8B0-D102BA061337}" type="pres">
      <dgm:prSet presAssocID="{4465720E-110B-4C5E-BA8A-E58FE5AF6BE2}" presName="vSp2" presStyleCnt="0"/>
      <dgm:spPr/>
    </dgm:pt>
    <dgm:pt modelId="{56D80A0A-97E0-4836-A764-B77640A31F53}" type="pres">
      <dgm:prSet presAssocID="{4465720E-110B-4C5E-BA8A-E58FE5AF6BE2}" presName="sibTrans" presStyleCnt="0"/>
      <dgm:spPr/>
    </dgm:pt>
    <dgm:pt modelId="{7436E671-2262-4A21-ADF9-059E2BB8A2A6}" type="pres">
      <dgm:prSet presAssocID="{F208D6C7-E439-495C-B5E4-FCCD70C23682}" presName="compositeNode" presStyleCnt="0">
        <dgm:presLayoutVars>
          <dgm:bulletEnabled val="1"/>
        </dgm:presLayoutVars>
      </dgm:prSet>
      <dgm:spPr/>
    </dgm:pt>
    <dgm:pt modelId="{50CE1A62-E36B-4F48-8373-5EE50D5119B5}" type="pres">
      <dgm:prSet presAssocID="{F208D6C7-E439-495C-B5E4-FCCD70C23682}" presName="bgRect" presStyleLbl="node1" presStyleIdx="2" presStyleCnt="3" custScaleY="105181"/>
      <dgm:spPr/>
    </dgm:pt>
    <dgm:pt modelId="{EDC74172-8B0E-409E-88CA-707512A5C54D}" type="pres">
      <dgm:prSet presAssocID="{F208D6C7-E439-495C-B5E4-FCCD70C23682}" presName="parentNode" presStyleLbl="node1" presStyleIdx="2" presStyleCnt="3">
        <dgm:presLayoutVars>
          <dgm:chMax val="0"/>
          <dgm:bulletEnabled val="1"/>
        </dgm:presLayoutVars>
      </dgm:prSet>
      <dgm:spPr/>
    </dgm:pt>
    <dgm:pt modelId="{ED6B8288-1F21-4EEA-8EF9-3DFCD05F5BC7}" type="pres">
      <dgm:prSet presAssocID="{F208D6C7-E439-495C-B5E4-FCCD70C23682}" presName="childNode" presStyleLbl="node1" presStyleIdx="2" presStyleCnt="3">
        <dgm:presLayoutVars>
          <dgm:bulletEnabled val="1"/>
        </dgm:presLayoutVars>
      </dgm:prSet>
      <dgm:spPr/>
    </dgm:pt>
  </dgm:ptLst>
  <dgm:cxnLst>
    <dgm:cxn modelId="{6AD35202-6E1C-4761-966B-C80C112BDBD7}" type="presOf" srcId="{E06847D3-36C1-4EF2-8820-C0DEAF412C7B}" destId="{3B45C80E-D1CE-4576-83C5-6A49F3AC7198}" srcOrd="0" destOrd="0" presId="urn:microsoft.com/office/officeart/2005/8/layout/hProcess7"/>
    <dgm:cxn modelId="{167EF205-ACBC-4160-9D85-24C507DE2D18}" type="presOf" srcId="{F208D6C7-E439-495C-B5E4-FCCD70C23682}" destId="{50CE1A62-E36B-4F48-8373-5EE50D5119B5}" srcOrd="0" destOrd="0" presId="urn:microsoft.com/office/officeart/2005/8/layout/hProcess7"/>
    <dgm:cxn modelId="{0A2DC610-5465-46AF-A863-A23675008CF5}" type="presOf" srcId="{F208D6C7-E439-495C-B5E4-FCCD70C23682}" destId="{EDC74172-8B0E-409E-88CA-707512A5C54D}" srcOrd="1" destOrd="0" presId="urn:microsoft.com/office/officeart/2005/8/layout/hProcess7"/>
    <dgm:cxn modelId="{75127F18-E72A-4229-A46D-8E38AA8619CB}" srcId="{B68C75DC-E87C-4127-8D6F-57E43473FE08}" destId="{7F49E2B7-F8B5-4FF1-A803-429BB02DC16D}" srcOrd="0" destOrd="0" parTransId="{5C4B82BB-9C48-4468-80F7-64AD3E222571}" sibTransId="{050C829D-AB20-4226-B5E0-FFBFFE92C9B1}"/>
    <dgm:cxn modelId="{D6F38518-DFF0-4D46-9E56-4FCB77779087}" srcId="{F1E8D4BA-7630-4284-8413-48F4E96605AB}" destId="{C64CA2C7-E7E1-404E-8EBD-B2B8C80B1EE4}" srcOrd="1" destOrd="0" parTransId="{75E97E65-05B6-4FC1-8BA6-733711A85161}" sibTransId="{7596DDD1-62EB-4A2D-A4CE-5979163B044E}"/>
    <dgm:cxn modelId="{C5842F19-E593-4C34-868C-A1C497CF8A13}" type="presOf" srcId="{B68C75DC-E87C-4127-8D6F-57E43473FE08}" destId="{ED6B8288-1F21-4EEA-8EF9-3DFCD05F5BC7}" srcOrd="0" destOrd="5" presId="urn:microsoft.com/office/officeart/2005/8/layout/hProcess7"/>
    <dgm:cxn modelId="{7FB5F01A-FDB6-4778-A634-EE92906E79F9}" type="presOf" srcId="{F1E8D4BA-7630-4284-8413-48F4E96605AB}" destId="{C36013E3-5AE5-4931-9698-EE430CFB8065}" srcOrd="0" destOrd="0" presId="urn:microsoft.com/office/officeart/2005/8/layout/hProcess7"/>
    <dgm:cxn modelId="{92DF931F-7745-42CF-AA6A-59AB37AF8F2F}" type="presOf" srcId="{143344EC-8C78-4C4A-AB65-C60ADF66093D}" destId="{C36013E3-5AE5-4931-9698-EE430CFB8065}" srcOrd="0" destOrd="3" presId="urn:microsoft.com/office/officeart/2005/8/layout/hProcess7"/>
    <dgm:cxn modelId="{834A8E20-89B7-4FFC-8EF5-52DF445A0912}" type="presOf" srcId="{738DE8E4-929F-4309-97AC-67259FE59615}" destId="{D5755EFB-74AE-4AEE-A4ED-27CDCCB713AC}" srcOrd="0" destOrd="1" presId="urn:microsoft.com/office/officeart/2005/8/layout/hProcess7"/>
    <dgm:cxn modelId="{99280828-C77A-4668-9C26-C369D0AF556B}" srcId="{F208D6C7-E439-495C-B5E4-FCCD70C23682}" destId="{CCB7CCB8-EBDC-470A-8E13-7384B515F314}" srcOrd="0" destOrd="0" parTransId="{09400553-89E6-47F9-BCE0-96980D436598}" sibTransId="{ABA27BF1-0B0E-4619-8E31-E29602744E5B}"/>
    <dgm:cxn modelId="{CEBEAD29-38BD-49F7-B144-E1A9E2B5675C}" type="presOf" srcId="{005252DB-4A1D-4761-BAE6-5EDEB9B9CD12}" destId="{ED6B8288-1F21-4EEA-8EF9-3DFCD05F5BC7}" srcOrd="0" destOrd="8" presId="urn:microsoft.com/office/officeart/2005/8/layout/hProcess7"/>
    <dgm:cxn modelId="{CB5FD331-7AE4-4537-9C74-941FA158A815}" type="presOf" srcId="{AFA83110-8566-4391-8D29-09DEE1099311}" destId="{C36013E3-5AE5-4931-9698-EE430CFB8065}" srcOrd="0" destOrd="1" presId="urn:microsoft.com/office/officeart/2005/8/layout/hProcess7"/>
    <dgm:cxn modelId="{02E9D233-2B56-4541-B8AB-B630DC762AD3}" srcId="{DD9A0A75-7335-4561-80BA-17C01CE4E110}" destId="{F1E8D4BA-7630-4284-8413-48F4E96605AB}" srcOrd="0" destOrd="0" parTransId="{BFEE0199-D268-4C10-88AA-345EC589FD48}" sibTransId="{C27AF7FE-0B65-4907-A4F5-6AB584E99CA7}"/>
    <dgm:cxn modelId="{73106234-1669-4DF3-8E76-E31A092AF347}" srcId="{9616FD58-1F54-4D16-A6F2-D3FEC05EC3D4}" destId="{05480FDD-173F-49AE-8F1F-E20540458CDD}" srcOrd="0" destOrd="0" parTransId="{D93DC1A1-0E1E-4858-AE34-94A93BC58359}" sibTransId="{00BE790C-9C5D-42C8-8713-93F4A876C34D}"/>
    <dgm:cxn modelId="{CC9A925B-6A11-4147-84CF-D19376F7AC16}" type="presOf" srcId="{9616FD58-1F54-4D16-A6F2-D3FEC05EC3D4}" destId="{D5755EFB-74AE-4AEE-A4ED-27CDCCB713AC}" srcOrd="0" destOrd="2" presId="urn:microsoft.com/office/officeart/2005/8/layout/hProcess7"/>
    <dgm:cxn modelId="{25D99C5D-57EC-42C0-85A7-4B0E3A0FAD00}" srcId="{9616FD58-1F54-4D16-A6F2-D3FEC05EC3D4}" destId="{F6E112D4-441D-4D32-8490-A748DAE70E56}" srcOrd="2" destOrd="0" parTransId="{A9530B6F-5C07-4FBF-A097-B73D45B4C912}" sibTransId="{E0D4DB19-5936-4CFB-808E-EF704BA180B4}"/>
    <dgm:cxn modelId="{6862D960-62BB-44F8-9C6A-12EF578D845F}" type="presOf" srcId="{9E7177C2-C753-4BC1-994C-D9B37101A9CA}" destId="{ED6B8288-1F21-4EEA-8EF9-3DFCD05F5BC7}" srcOrd="0" destOrd="3" presId="urn:microsoft.com/office/officeart/2005/8/layout/hProcess7"/>
    <dgm:cxn modelId="{92FDA041-C246-4EA1-808A-9F50AB353769}" type="presOf" srcId="{9D31C4C3-D81D-40F2-B705-31E9E6DE85F4}" destId="{A16502AB-ABE1-401A-90A9-9962464C3615}" srcOrd="1" destOrd="0" presId="urn:microsoft.com/office/officeart/2005/8/layout/hProcess7"/>
    <dgm:cxn modelId="{49513B65-0265-4011-9770-530624D81BA8}" type="presOf" srcId="{05480FDD-173F-49AE-8F1F-E20540458CDD}" destId="{D5755EFB-74AE-4AEE-A4ED-27CDCCB713AC}" srcOrd="0" destOrd="3" presId="urn:microsoft.com/office/officeart/2005/8/layout/hProcess7"/>
    <dgm:cxn modelId="{11C7506A-8ECD-433A-9A43-DE458344D019}" srcId="{9D31C4C3-D81D-40F2-B705-31E9E6DE85F4}" destId="{738DE8E4-929F-4309-97AC-67259FE59615}" srcOrd="1" destOrd="0" parTransId="{540D48AD-F072-40FF-85E3-8772747FD886}" sibTransId="{919BC6A9-7166-41D9-AEBF-971ACD7C34A7}"/>
    <dgm:cxn modelId="{DE8E9172-88D0-413E-AA26-0287D05FB404}" srcId="{B68C75DC-E87C-4127-8D6F-57E43473FE08}" destId="{005252DB-4A1D-4761-BAE6-5EDEB9B9CD12}" srcOrd="2" destOrd="0" parTransId="{A9AC9904-D983-4E09-8D95-7A18B80A508A}" sibTransId="{6CCD812C-84AA-4AE5-BEE4-00A570474D64}"/>
    <dgm:cxn modelId="{6708C172-7226-4281-931D-8DF432322999}" srcId="{E06847D3-36C1-4EF2-8820-C0DEAF412C7B}" destId="{DD9A0A75-7335-4561-80BA-17C01CE4E110}" srcOrd="1" destOrd="0" parTransId="{40F5B64D-B1E9-4574-BD57-090F17F60765}" sibTransId="{4465720E-110B-4C5E-BA8A-E58FE5AF6BE2}"/>
    <dgm:cxn modelId="{E96CEA74-A47B-4390-8470-E051FE34AA2B}" type="presOf" srcId="{9947B485-1A0F-496B-A6C6-759D15FC81BD}" destId="{ED6B8288-1F21-4EEA-8EF9-3DFCD05F5BC7}" srcOrd="0" destOrd="7" presId="urn:microsoft.com/office/officeart/2005/8/layout/hProcess7"/>
    <dgm:cxn modelId="{B4370757-AB0F-46DE-8A64-7F2E9AA508B4}" type="presOf" srcId="{DD9A0A75-7335-4561-80BA-17C01CE4E110}" destId="{831A144A-A1B2-4EC9-B098-03B63C558223}" srcOrd="1" destOrd="0" presId="urn:microsoft.com/office/officeart/2005/8/layout/hProcess7"/>
    <dgm:cxn modelId="{8F59EA77-6FBD-4AC8-86B6-7548FE655A17}" type="presOf" srcId="{FF720BC3-0562-47F8-9BE4-5531D9944CDA}" destId="{D5755EFB-74AE-4AEE-A4ED-27CDCCB713AC}" srcOrd="0" destOrd="0" presId="urn:microsoft.com/office/officeart/2005/8/layout/hProcess7"/>
    <dgm:cxn modelId="{C9CFF87E-8238-46BC-A078-F5A0E83F3047}" type="presOf" srcId="{CCB7CCB8-EBDC-470A-8E13-7384B515F314}" destId="{ED6B8288-1F21-4EEA-8EF9-3DFCD05F5BC7}" srcOrd="0" destOrd="0" presId="urn:microsoft.com/office/officeart/2005/8/layout/hProcess7"/>
    <dgm:cxn modelId="{ECAB1880-C9E7-482C-8C2D-FF987134B460}" srcId="{CCB7CCB8-EBDC-470A-8E13-7384B515F314}" destId="{9E7177C2-C753-4BC1-994C-D9B37101A9CA}" srcOrd="2" destOrd="0" parTransId="{562D0D04-9FDA-4F01-885E-3EF34BD47642}" sibTransId="{72A54B08-51DD-45F6-B1C6-03C8F435A813}"/>
    <dgm:cxn modelId="{6012D281-D233-473A-93BB-3E314F4CFD97}" srcId="{E06847D3-36C1-4EF2-8820-C0DEAF412C7B}" destId="{F208D6C7-E439-495C-B5E4-FCCD70C23682}" srcOrd="2" destOrd="0" parTransId="{CCFD5C50-830B-4CD4-B236-252A4B508330}" sibTransId="{61BF6B13-2E18-418A-BC9A-A7404D577D06}"/>
    <dgm:cxn modelId="{E95A2488-3856-444C-92B2-CED93C9A9750}" srcId="{9D31C4C3-D81D-40F2-B705-31E9E6DE85F4}" destId="{9616FD58-1F54-4D16-A6F2-D3FEC05EC3D4}" srcOrd="2" destOrd="0" parTransId="{920C0749-B1FE-48DE-A108-509BE8DC0A2D}" sibTransId="{A526FAFD-FE78-49CB-9439-3ED62A0E919D}"/>
    <dgm:cxn modelId="{CF139096-FD13-4268-AB5F-4D9A060D6792}" srcId="{CCB7CCB8-EBDC-470A-8E13-7384B515F314}" destId="{2ADD077F-DEA4-49AE-9A50-9205EE6493FF}" srcOrd="0" destOrd="0" parTransId="{21EB86CB-7383-4EC1-9288-6E8C3062C709}" sibTransId="{69EF9525-A5DC-49BD-AA5D-27C61579678B}"/>
    <dgm:cxn modelId="{EE602A97-ED04-4998-884A-DF837BBC5226}" srcId="{F208D6C7-E439-495C-B5E4-FCCD70C23682}" destId="{B68C75DC-E87C-4127-8D6F-57E43473FE08}" srcOrd="1" destOrd="0" parTransId="{F6BB2A40-13FB-4595-8630-D87C7915123F}" sibTransId="{4ADEFC96-1806-49B7-9BC0-4B993164F751}"/>
    <dgm:cxn modelId="{E481A398-9EEE-4030-ACD9-59A3954EFDB2}" srcId="{F1E8D4BA-7630-4284-8413-48F4E96605AB}" destId="{143344EC-8C78-4C4A-AB65-C60ADF66093D}" srcOrd="2" destOrd="0" parTransId="{81431CE7-933B-4910-BDE3-A578AF1A65B9}" sibTransId="{25C158A4-0A1B-4B65-BDFD-2264F6BD1181}"/>
    <dgm:cxn modelId="{94E0F699-4190-41B6-A55B-B22DF8CAB696}" type="presOf" srcId="{0FA55007-0AB1-4A30-BD15-9C47BCBA7A77}" destId="{C36013E3-5AE5-4931-9698-EE430CFB8065}" srcOrd="0" destOrd="4" presId="urn:microsoft.com/office/officeart/2005/8/layout/hProcess7"/>
    <dgm:cxn modelId="{2F2516A0-80C9-45FB-9200-E00006AB5165}" srcId="{CCB7CCB8-EBDC-470A-8E13-7384B515F314}" destId="{06E20B57-99A9-4721-937D-BCF34E8573D2}" srcOrd="1" destOrd="0" parTransId="{CDCC1A6B-0241-4ACE-BCFA-398021C7E9C8}" sibTransId="{325D69CA-F48D-489D-AFF5-92EEF7273DA8}"/>
    <dgm:cxn modelId="{3A6A6EA6-FE46-4129-8D90-7D972FFA37D8}" type="presOf" srcId="{B404B3E6-D102-479B-8809-7A998EFE127D}" destId="{ED6B8288-1F21-4EEA-8EF9-3DFCD05F5BC7}" srcOrd="0" destOrd="4" presId="urn:microsoft.com/office/officeart/2005/8/layout/hProcess7"/>
    <dgm:cxn modelId="{BD6828BA-769A-4283-9447-E0BC646C5F08}" srcId="{DD9A0A75-7335-4561-80BA-17C01CE4E110}" destId="{0FA55007-0AB1-4A30-BD15-9C47BCBA7A77}" srcOrd="1" destOrd="0" parTransId="{8E70F3E0-06E0-48A3-8C05-94E182D1DAC2}" sibTransId="{A0ACCA6D-45A0-4643-B2A2-F4225C80D6A7}"/>
    <dgm:cxn modelId="{9AAFD1C1-13E0-4DE1-9F81-BFBFCD96222B}" srcId="{CCB7CCB8-EBDC-470A-8E13-7384B515F314}" destId="{B404B3E6-D102-479B-8809-7A998EFE127D}" srcOrd="3" destOrd="0" parTransId="{FC572DCE-6BC5-4144-89A9-B305F6DF896E}" sibTransId="{38164C47-A2E1-4578-B398-ABC9AF030E21}"/>
    <dgm:cxn modelId="{9ED344CA-C422-4727-A2DC-3C8DAC4AFE40}" type="presOf" srcId="{C3D1FD6B-BD0E-433D-A47A-F2283CE5389D}" destId="{D5755EFB-74AE-4AEE-A4ED-27CDCCB713AC}" srcOrd="0" destOrd="4" presId="urn:microsoft.com/office/officeart/2005/8/layout/hProcess7"/>
    <dgm:cxn modelId="{6878EECA-BF22-4F0B-BD30-5D71F3FA43FC}" type="presOf" srcId="{7F49E2B7-F8B5-4FF1-A803-429BB02DC16D}" destId="{ED6B8288-1F21-4EEA-8EF9-3DFCD05F5BC7}" srcOrd="0" destOrd="6" presId="urn:microsoft.com/office/officeart/2005/8/layout/hProcess7"/>
    <dgm:cxn modelId="{32F166CD-3F66-4059-B28A-BB72BD7C6B6A}" srcId="{F1E8D4BA-7630-4284-8413-48F4E96605AB}" destId="{AFA83110-8566-4391-8D29-09DEE1099311}" srcOrd="0" destOrd="0" parTransId="{BD4B196D-B868-4820-86DD-B5892F7DA54D}" sibTransId="{4001ACFE-931A-498E-9E56-6C92D887A919}"/>
    <dgm:cxn modelId="{A1A723D8-072B-4644-B1BB-3AA751058232}" srcId="{9D31C4C3-D81D-40F2-B705-31E9E6DE85F4}" destId="{FF720BC3-0562-47F8-9BE4-5531D9944CDA}" srcOrd="0" destOrd="0" parTransId="{E3AA644D-D0FB-40E9-B830-CE8A2B1F35A0}" sibTransId="{8018FE0F-B7AB-476F-A7C1-71077E5A198D}"/>
    <dgm:cxn modelId="{1BB055E1-57C5-45BB-8FB2-11D35245DBAB}" srcId="{9616FD58-1F54-4D16-A6F2-D3FEC05EC3D4}" destId="{C3D1FD6B-BD0E-433D-A47A-F2283CE5389D}" srcOrd="1" destOrd="0" parTransId="{6D1B5712-730D-409C-82E4-A2ED49B9D502}" sibTransId="{9B3A9EED-2191-45AC-A650-4E41E019F162}"/>
    <dgm:cxn modelId="{CBAA30E2-8DB0-452E-BFFB-9A4CEF11F899}" type="presOf" srcId="{C64CA2C7-E7E1-404E-8EBD-B2B8C80B1EE4}" destId="{C36013E3-5AE5-4931-9698-EE430CFB8065}" srcOrd="0" destOrd="2" presId="urn:microsoft.com/office/officeart/2005/8/layout/hProcess7"/>
    <dgm:cxn modelId="{ACF79DE3-9E25-4BF1-9BA3-498F0D269E90}" type="presOf" srcId="{9D31C4C3-D81D-40F2-B705-31E9E6DE85F4}" destId="{3D120656-0AF6-40E9-A7C4-A225D7DFBB9B}" srcOrd="0" destOrd="0" presId="urn:microsoft.com/office/officeart/2005/8/layout/hProcess7"/>
    <dgm:cxn modelId="{3B8BF8E4-2825-4F91-8BAC-0A29A89FFC5D}" type="presOf" srcId="{06E20B57-99A9-4721-937D-BCF34E8573D2}" destId="{ED6B8288-1F21-4EEA-8EF9-3DFCD05F5BC7}" srcOrd="0" destOrd="2" presId="urn:microsoft.com/office/officeart/2005/8/layout/hProcess7"/>
    <dgm:cxn modelId="{0A2A46F2-1257-4D07-8C9C-FEDCF203A3F2}" srcId="{E06847D3-36C1-4EF2-8820-C0DEAF412C7B}" destId="{9D31C4C3-D81D-40F2-B705-31E9E6DE85F4}" srcOrd="0" destOrd="0" parTransId="{2F769F38-85D6-45EF-8C25-1BE83ECF7530}" sibTransId="{5EBBE512-A3AC-44F9-84CC-C5B55CE13254}"/>
    <dgm:cxn modelId="{F2D4CCF2-8CA3-4A9C-9EC3-04353047574A}" type="presOf" srcId="{F6E112D4-441D-4D32-8490-A748DAE70E56}" destId="{D5755EFB-74AE-4AEE-A4ED-27CDCCB713AC}" srcOrd="0" destOrd="5" presId="urn:microsoft.com/office/officeart/2005/8/layout/hProcess7"/>
    <dgm:cxn modelId="{3A8BEDFC-F857-4B04-A2A6-78F18739341B}" type="presOf" srcId="{2ADD077F-DEA4-49AE-9A50-9205EE6493FF}" destId="{ED6B8288-1F21-4EEA-8EF9-3DFCD05F5BC7}" srcOrd="0" destOrd="1" presId="urn:microsoft.com/office/officeart/2005/8/layout/hProcess7"/>
    <dgm:cxn modelId="{C9FF85FF-CBCC-4594-BA93-2C3FAD3CA2A1}" type="presOf" srcId="{DD9A0A75-7335-4561-80BA-17C01CE4E110}" destId="{1005029E-8E14-4FE1-BEE4-1FA037902155}" srcOrd="0" destOrd="0" presId="urn:microsoft.com/office/officeart/2005/8/layout/hProcess7"/>
    <dgm:cxn modelId="{1B8C9FFF-6524-45E3-86B5-962141AEF641}" srcId="{B68C75DC-E87C-4127-8D6F-57E43473FE08}" destId="{9947B485-1A0F-496B-A6C6-759D15FC81BD}" srcOrd="1" destOrd="0" parTransId="{084FBBBC-25A8-42A6-93F6-9F29C3865A48}" sibTransId="{55E9B463-45A7-42EB-92A2-5E87D8EFA813}"/>
    <dgm:cxn modelId="{F825B33D-896E-43FC-ACE0-5E101D647B05}" type="presParOf" srcId="{3B45C80E-D1CE-4576-83C5-6A49F3AC7198}" destId="{E09F7483-C2F7-462E-9A34-FC5B3BA58D41}" srcOrd="0" destOrd="0" presId="urn:microsoft.com/office/officeart/2005/8/layout/hProcess7"/>
    <dgm:cxn modelId="{11C74FD3-B49B-45D0-95E5-63513741B364}" type="presParOf" srcId="{E09F7483-C2F7-462E-9A34-FC5B3BA58D41}" destId="{3D120656-0AF6-40E9-A7C4-A225D7DFBB9B}" srcOrd="0" destOrd="0" presId="urn:microsoft.com/office/officeart/2005/8/layout/hProcess7"/>
    <dgm:cxn modelId="{9B14322A-11FE-42C0-B536-6A597A82420B}" type="presParOf" srcId="{E09F7483-C2F7-462E-9A34-FC5B3BA58D41}" destId="{A16502AB-ABE1-401A-90A9-9962464C3615}" srcOrd="1" destOrd="0" presId="urn:microsoft.com/office/officeart/2005/8/layout/hProcess7"/>
    <dgm:cxn modelId="{E3BAB250-51F0-4CAA-99BB-81E829886E4A}" type="presParOf" srcId="{E09F7483-C2F7-462E-9A34-FC5B3BA58D41}" destId="{D5755EFB-74AE-4AEE-A4ED-27CDCCB713AC}" srcOrd="2" destOrd="0" presId="urn:microsoft.com/office/officeart/2005/8/layout/hProcess7"/>
    <dgm:cxn modelId="{FEE31875-8632-4539-B460-40383C10B66B}" type="presParOf" srcId="{3B45C80E-D1CE-4576-83C5-6A49F3AC7198}" destId="{49317C2F-2763-4FE6-BF06-DE44EE4E0018}" srcOrd="1" destOrd="0" presId="urn:microsoft.com/office/officeart/2005/8/layout/hProcess7"/>
    <dgm:cxn modelId="{F739CE7E-D499-4A6F-BBA3-795418F2FFEF}" type="presParOf" srcId="{3B45C80E-D1CE-4576-83C5-6A49F3AC7198}" destId="{434DEE81-E939-4DC3-91C0-CD7471BE8BD1}" srcOrd="2" destOrd="0" presId="urn:microsoft.com/office/officeart/2005/8/layout/hProcess7"/>
    <dgm:cxn modelId="{A4043492-42B0-4892-BD26-330019B420C6}" type="presParOf" srcId="{434DEE81-E939-4DC3-91C0-CD7471BE8BD1}" destId="{65954E2C-89E5-43E4-8555-8315AF5FCDC0}" srcOrd="0" destOrd="0" presId="urn:microsoft.com/office/officeart/2005/8/layout/hProcess7"/>
    <dgm:cxn modelId="{6A142C6C-67E0-4A12-A535-BF6D378ECB7C}" type="presParOf" srcId="{434DEE81-E939-4DC3-91C0-CD7471BE8BD1}" destId="{48D31999-28A3-4297-A3BB-47680283899C}" srcOrd="1" destOrd="0" presId="urn:microsoft.com/office/officeart/2005/8/layout/hProcess7"/>
    <dgm:cxn modelId="{BC90DCE4-50B2-41B3-92E1-0E464DB609E2}" type="presParOf" srcId="{434DEE81-E939-4DC3-91C0-CD7471BE8BD1}" destId="{7504EB99-3E20-4591-8A5A-ABDBFBAFAE03}" srcOrd="2" destOrd="0" presId="urn:microsoft.com/office/officeart/2005/8/layout/hProcess7"/>
    <dgm:cxn modelId="{D98EFDED-A116-4894-B278-9AFFDCA7E566}" type="presParOf" srcId="{3B45C80E-D1CE-4576-83C5-6A49F3AC7198}" destId="{A1F28F3F-4755-411E-B11B-2E96EE1ED129}" srcOrd="3" destOrd="0" presId="urn:microsoft.com/office/officeart/2005/8/layout/hProcess7"/>
    <dgm:cxn modelId="{CB0F8E3D-4640-411A-8CC5-13F4851B6CAC}" type="presParOf" srcId="{3B45C80E-D1CE-4576-83C5-6A49F3AC7198}" destId="{96E1D9A9-22F9-4ECB-8BE9-182E3F6183A6}" srcOrd="4" destOrd="0" presId="urn:microsoft.com/office/officeart/2005/8/layout/hProcess7"/>
    <dgm:cxn modelId="{AB139DD1-E015-4B29-8BCD-BFB014A6B0DB}" type="presParOf" srcId="{96E1D9A9-22F9-4ECB-8BE9-182E3F6183A6}" destId="{1005029E-8E14-4FE1-BEE4-1FA037902155}" srcOrd="0" destOrd="0" presId="urn:microsoft.com/office/officeart/2005/8/layout/hProcess7"/>
    <dgm:cxn modelId="{58F46BF3-3CE7-45E4-9320-35D616F77181}" type="presParOf" srcId="{96E1D9A9-22F9-4ECB-8BE9-182E3F6183A6}" destId="{831A144A-A1B2-4EC9-B098-03B63C558223}" srcOrd="1" destOrd="0" presId="urn:microsoft.com/office/officeart/2005/8/layout/hProcess7"/>
    <dgm:cxn modelId="{CA4C9F85-B678-4754-90E0-B39F7AF3FDC4}" type="presParOf" srcId="{96E1D9A9-22F9-4ECB-8BE9-182E3F6183A6}" destId="{C36013E3-5AE5-4931-9698-EE430CFB8065}" srcOrd="2" destOrd="0" presId="urn:microsoft.com/office/officeart/2005/8/layout/hProcess7"/>
    <dgm:cxn modelId="{B65289E4-A6AB-4B70-9044-0016D1A19C69}" type="presParOf" srcId="{3B45C80E-D1CE-4576-83C5-6A49F3AC7198}" destId="{F74025FA-B857-4A0C-AC00-959587AB4153}" srcOrd="5" destOrd="0" presId="urn:microsoft.com/office/officeart/2005/8/layout/hProcess7"/>
    <dgm:cxn modelId="{2FAB9769-70B8-468D-8249-EFAA9D419306}" type="presParOf" srcId="{3B45C80E-D1CE-4576-83C5-6A49F3AC7198}" destId="{0204AFEA-28EF-48C4-9124-AF64C4C68DDA}" srcOrd="6" destOrd="0" presId="urn:microsoft.com/office/officeart/2005/8/layout/hProcess7"/>
    <dgm:cxn modelId="{E2253032-C423-48F0-9E0C-F21A07418388}" type="presParOf" srcId="{0204AFEA-28EF-48C4-9124-AF64C4C68DDA}" destId="{ACF29006-3BBA-4D56-98DF-27176102F34A}" srcOrd="0" destOrd="0" presId="urn:microsoft.com/office/officeart/2005/8/layout/hProcess7"/>
    <dgm:cxn modelId="{D6D7A0A1-AE17-444D-83D4-5F1781549BF8}" type="presParOf" srcId="{0204AFEA-28EF-48C4-9124-AF64C4C68DDA}" destId="{F335D8EB-F721-4807-AA11-3396751DA542}" srcOrd="1" destOrd="0" presId="urn:microsoft.com/office/officeart/2005/8/layout/hProcess7"/>
    <dgm:cxn modelId="{B08DC469-8405-423E-AD08-6FB14BD43C49}" type="presParOf" srcId="{0204AFEA-28EF-48C4-9124-AF64C4C68DDA}" destId="{E0DB0737-D0D4-46CF-B8B0-D102BA061337}" srcOrd="2" destOrd="0" presId="urn:microsoft.com/office/officeart/2005/8/layout/hProcess7"/>
    <dgm:cxn modelId="{07919FE6-228E-4475-A21F-B130BC3D72D1}" type="presParOf" srcId="{3B45C80E-D1CE-4576-83C5-6A49F3AC7198}" destId="{56D80A0A-97E0-4836-A764-B77640A31F53}" srcOrd="7" destOrd="0" presId="urn:microsoft.com/office/officeart/2005/8/layout/hProcess7"/>
    <dgm:cxn modelId="{64734F81-16D6-4978-9E62-114DB6B8547C}" type="presParOf" srcId="{3B45C80E-D1CE-4576-83C5-6A49F3AC7198}" destId="{7436E671-2262-4A21-ADF9-059E2BB8A2A6}" srcOrd="8" destOrd="0" presId="urn:microsoft.com/office/officeart/2005/8/layout/hProcess7"/>
    <dgm:cxn modelId="{05A9B3E9-D680-48D1-B973-F37C022E3F87}" type="presParOf" srcId="{7436E671-2262-4A21-ADF9-059E2BB8A2A6}" destId="{50CE1A62-E36B-4F48-8373-5EE50D5119B5}" srcOrd="0" destOrd="0" presId="urn:microsoft.com/office/officeart/2005/8/layout/hProcess7"/>
    <dgm:cxn modelId="{A3CD969E-BF80-4FD8-ADBF-92238FEF7B7C}" type="presParOf" srcId="{7436E671-2262-4A21-ADF9-059E2BB8A2A6}" destId="{EDC74172-8B0E-409E-88CA-707512A5C54D}" srcOrd="1" destOrd="0" presId="urn:microsoft.com/office/officeart/2005/8/layout/hProcess7"/>
    <dgm:cxn modelId="{0AF37825-452F-4794-B71B-4A725891EC8F}" type="presParOf" srcId="{7436E671-2262-4A21-ADF9-059E2BB8A2A6}" destId="{ED6B8288-1F21-4EEA-8EF9-3DFCD05F5BC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20656-0AF6-40E9-A7C4-A225D7DFBB9B}">
      <dsp:nvSpPr>
        <dsp:cNvPr id="0" name=""/>
        <dsp:cNvSpPr/>
      </dsp:nvSpPr>
      <dsp:spPr>
        <a:xfrm>
          <a:off x="1149" y="219461"/>
          <a:ext cx="4948540" cy="6282488"/>
        </a:xfrm>
        <a:prstGeom prst="roundRect">
          <a:avLst>
            <a:gd name="adj" fmla="val 5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fr-FR" sz="4000" kern="1200" dirty="0">
              <a:latin typeface="Calibri" panose="020F0502020204030204" pitchFamily="34" charset="0"/>
              <a:ea typeface="Calibri" panose="020F0502020204030204" pitchFamily="34" charset="0"/>
              <a:cs typeface="Calibri" panose="020F0502020204030204" pitchFamily="34" charset="0"/>
            </a:rPr>
            <a:t>2023-2024 </a:t>
          </a:r>
          <a:endParaRPr lang="fr-FR" sz="4000" kern="1200" dirty="0"/>
        </a:p>
      </dsp:txBody>
      <dsp:txXfrm rot="16200000">
        <a:off x="-2079816" y="2300427"/>
        <a:ext cx="5151640" cy="989708"/>
      </dsp:txXfrm>
    </dsp:sp>
    <dsp:sp modelId="{D5755EFB-74AE-4AEE-A4ED-27CDCCB713AC}">
      <dsp:nvSpPr>
        <dsp:cNvPr id="0" name=""/>
        <dsp:cNvSpPr/>
      </dsp:nvSpPr>
      <dsp:spPr>
        <a:xfrm>
          <a:off x="990858" y="219461"/>
          <a:ext cx="3686662" cy="62824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0" numCol="1" spcCol="1270" anchor="t" anchorCtr="0">
          <a:noAutofit/>
        </a:bodyPr>
        <a:lstStyle/>
        <a:p>
          <a:pPr marL="0" lvl="0" indent="0" algn="l" defTabSz="444500">
            <a:lnSpc>
              <a:spcPct val="90000"/>
            </a:lnSpc>
            <a:spcBef>
              <a:spcPts val="0"/>
            </a:spcBef>
            <a:spcAft>
              <a:spcPts val="600"/>
            </a:spcAft>
            <a:buNone/>
          </a:pPr>
          <a:endParaRPr lang="fr-FR" sz="10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ts val="600"/>
            </a:spcBef>
            <a:spcAft>
              <a:spcPts val="600"/>
            </a:spcAft>
            <a:buNone/>
          </a:pPr>
          <a:r>
            <a:rPr lang="fr-FR" sz="2800" b="1" kern="1200" dirty="0">
              <a:latin typeface="Calibri" panose="020F0502020204030204" pitchFamily="34" charset="0"/>
              <a:ea typeface="Calibri" panose="020F0502020204030204" pitchFamily="34" charset="0"/>
              <a:cs typeface="Calibri" panose="020F0502020204030204" pitchFamily="34" charset="0"/>
            </a:rPr>
            <a:t>1</a:t>
          </a:r>
          <a:r>
            <a:rPr lang="fr-FR" sz="2800" b="1" kern="1200" baseline="30000" dirty="0">
              <a:latin typeface="Calibri" panose="020F0502020204030204" pitchFamily="34" charset="0"/>
              <a:ea typeface="Calibri" panose="020F0502020204030204" pitchFamily="34" charset="0"/>
              <a:cs typeface="Calibri" panose="020F0502020204030204" pitchFamily="34" charset="0"/>
            </a:rPr>
            <a:t>ère</a:t>
          </a:r>
          <a:r>
            <a:rPr lang="fr-FR" sz="2800" b="1" kern="1200" dirty="0">
              <a:latin typeface="Calibri" panose="020F0502020204030204" pitchFamily="34" charset="0"/>
              <a:ea typeface="Calibri" panose="020F0502020204030204" pitchFamily="34" charset="0"/>
              <a:cs typeface="Calibri" panose="020F0502020204030204" pitchFamily="34" charset="0"/>
            </a:rPr>
            <a:t> étape :</a:t>
          </a:r>
        </a:p>
        <a:p>
          <a:pPr marL="0" lvl="0" indent="0" algn="l" defTabSz="444500">
            <a:lnSpc>
              <a:spcPct val="90000"/>
            </a:lnSpc>
            <a:spcBef>
              <a:spcPct val="0"/>
            </a:spcBef>
            <a:spcAft>
              <a:spcPts val="600"/>
            </a:spcAft>
            <a:buNone/>
          </a:pPr>
          <a:r>
            <a:rPr lang="fr-FR" sz="2500" b="1" kern="1200" dirty="0">
              <a:latin typeface="Calibri" panose="020F0502020204030204" pitchFamily="34" charset="0"/>
              <a:ea typeface="Calibri" panose="020F0502020204030204" pitchFamily="34" charset="0"/>
              <a:cs typeface="Calibri" panose="020F0502020204030204" pitchFamily="34" charset="0"/>
            </a:rPr>
            <a:t>diagnostics</a:t>
          </a:r>
        </a:p>
        <a:p>
          <a:pPr marL="0" lvl="0" indent="0" algn="l" defTabSz="444500">
            <a:lnSpc>
              <a:spcPct val="90000"/>
            </a:lnSpc>
            <a:spcBef>
              <a:spcPct val="0"/>
            </a:spcBef>
            <a:spcAft>
              <a:spcPts val="0"/>
            </a:spcAft>
            <a:buFont typeface="Wingdings" panose="05000000000000000000" pitchFamily="2" charset="2"/>
            <a:buNone/>
          </a:pPr>
          <a:endPar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ct val="0"/>
            </a:spcBef>
            <a:spcAft>
              <a:spcPct val="35000"/>
            </a:spcAft>
            <a:buFont typeface="Wingdings" panose="05000000000000000000" pitchFamily="2" charset="2"/>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3 axes de travail : pharmacie, restauration, EPI/linge</a:t>
          </a:r>
          <a:endParaRPr lang="fr-FR" sz="2000" b="1" kern="1200" dirty="0"/>
        </a:p>
        <a:p>
          <a:pPr marL="0" lvl="0" indent="0" algn="l" defTabSz="889000">
            <a:lnSpc>
              <a:spcPct val="90000"/>
            </a:lnSpc>
            <a:spcBef>
              <a:spcPct val="0"/>
            </a:spcBef>
            <a:spcAft>
              <a:spcPct val="35000"/>
            </a:spcAft>
            <a:buFont typeface="Wingdings" panose="05000000000000000000" pitchFamily="2" charset="2"/>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12 établissements sur 13 impliqués</a:t>
          </a:r>
        </a:p>
        <a:p>
          <a:pPr marL="0" lvl="0" indent="0" algn="l" defTabSz="889000">
            <a:lnSpc>
              <a:spcPct val="90000"/>
            </a:lnSpc>
            <a:spcBef>
              <a:spcPct val="0"/>
            </a:spcBef>
            <a:spcAft>
              <a:spcPct val="35000"/>
            </a:spcAft>
            <a:buFont typeface="Wingdings" panose="05000000000000000000" pitchFamily="2" charset="2"/>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Identification des gisements et benchmark des solutions</a:t>
          </a:r>
        </a:p>
        <a:p>
          <a:pPr marL="171450" lvl="1" indent="-171450" algn="l" defTabSz="800100">
            <a:lnSpc>
              <a:spcPct val="90000"/>
            </a:lnSpc>
            <a:spcBef>
              <a:spcPct val="0"/>
            </a:spcBef>
            <a:spcAft>
              <a:spcPct val="15000"/>
            </a:spcAft>
            <a:buChar char="•"/>
          </a:pPr>
          <a:r>
            <a:rPr lang="fr-FR" sz="18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Quantification</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et caractérisation des typologies de plastiques jetés</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Etat des lieux des pratiques et de la logistique en place</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Identification des solutions de valorisation existantes</a:t>
          </a:r>
          <a:endParaRPr lang="fr-FR" sz="1800" kern="1200" dirty="0"/>
        </a:p>
      </dsp:txBody>
      <dsp:txXfrm>
        <a:off x="990858" y="219461"/>
        <a:ext cx="3686662" cy="6282488"/>
      </dsp:txXfrm>
    </dsp:sp>
    <dsp:sp modelId="{1005029E-8E14-4FE1-BEE4-1FA037902155}">
      <dsp:nvSpPr>
        <dsp:cNvPr id="0" name=""/>
        <dsp:cNvSpPr/>
      </dsp:nvSpPr>
      <dsp:spPr>
        <a:xfrm>
          <a:off x="5122889" y="219461"/>
          <a:ext cx="4948540" cy="6245968"/>
        </a:xfrm>
        <a:prstGeom prst="roundRect">
          <a:avLst>
            <a:gd name="adj" fmla="val 5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fr-FR" sz="4000" kern="1200" dirty="0">
              <a:latin typeface="Calibri" panose="020F0502020204030204" pitchFamily="34" charset="0"/>
              <a:ea typeface="Calibri" panose="020F0502020204030204" pitchFamily="34" charset="0"/>
              <a:cs typeface="Calibri" panose="020F0502020204030204" pitchFamily="34" charset="0"/>
            </a:rPr>
            <a:t>2025</a:t>
          </a:r>
          <a:endParaRPr lang="fr-FR" sz="4000" kern="1200" dirty="0"/>
        </a:p>
      </dsp:txBody>
      <dsp:txXfrm rot="16200000">
        <a:off x="3056896" y="2285454"/>
        <a:ext cx="5121694" cy="989708"/>
      </dsp:txXfrm>
    </dsp:sp>
    <dsp:sp modelId="{48D31999-28A3-4297-A3BB-47680283899C}">
      <dsp:nvSpPr>
        <dsp:cNvPr id="0" name=""/>
        <dsp:cNvSpPr/>
      </dsp:nvSpPr>
      <dsp:spPr>
        <a:xfrm rot="5400000">
          <a:off x="4656561" y="3090334"/>
          <a:ext cx="872416" cy="74228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013E3-5AE5-4931-9698-EE430CFB8065}">
      <dsp:nvSpPr>
        <dsp:cNvPr id="0" name=""/>
        <dsp:cNvSpPr/>
      </dsp:nvSpPr>
      <dsp:spPr>
        <a:xfrm>
          <a:off x="6112597" y="219461"/>
          <a:ext cx="3686662" cy="62459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0" numCol="1" spcCol="1270" anchor="t" anchorCtr="0">
          <a:noAutofit/>
        </a:bodyPr>
        <a:lstStyle/>
        <a:p>
          <a:pPr marL="0" lvl="0" indent="0" algn="l" defTabSz="444500">
            <a:lnSpc>
              <a:spcPct val="90000"/>
            </a:lnSpc>
            <a:spcBef>
              <a:spcPct val="0"/>
            </a:spcBef>
            <a:spcAft>
              <a:spcPts val="600"/>
            </a:spcAft>
            <a:buNone/>
          </a:pPr>
          <a:endParaRPr lang="fr-FR" sz="10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ct val="0"/>
            </a:spcBef>
            <a:spcAft>
              <a:spcPts val="600"/>
            </a:spcAft>
            <a:buNone/>
          </a:pPr>
          <a:r>
            <a:rPr lang="fr-FR" sz="2800" b="1" kern="1200" dirty="0">
              <a:latin typeface="Calibri" panose="020F0502020204030204" pitchFamily="34" charset="0"/>
              <a:ea typeface="Calibri" panose="020F0502020204030204" pitchFamily="34" charset="0"/>
              <a:cs typeface="Calibri" panose="020F0502020204030204" pitchFamily="34" charset="0"/>
            </a:rPr>
            <a:t>2</a:t>
          </a:r>
          <a:r>
            <a:rPr lang="fr-FR" sz="2800" b="1" kern="1200" baseline="30000" dirty="0">
              <a:latin typeface="Calibri" panose="020F0502020204030204" pitchFamily="34" charset="0"/>
              <a:ea typeface="Calibri" panose="020F0502020204030204" pitchFamily="34" charset="0"/>
              <a:cs typeface="Calibri" panose="020F0502020204030204" pitchFamily="34" charset="0"/>
            </a:rPr>
            <a:t>ème</a:t>
          </a:r>
          <a:r>
            <a:rPr lang="fr-FR" sz="2800" b="1" kern="1200" dirty="0">
              <a:latin typeface="Calibri" panose="020F0502020204030204" pitchFamily="34" charset="0"/>
              <a:ea typeface="Calibri" panose="020F0502020204030204" pitchFamily="34" charset="0"/>
              <a:cs typeface="Calibri" panose="020F0502020204030204" pitchFamily="34" charset="0"/>
            </a:rPr>
            <a:t> étape : </a:t>
          </a:r>
        </a:p>
        <a:p>
          <a:pPr marL="0" lvl="0" indent="0" algn="l" defTabSz="444500">
            <a:lnSpc>
              <a:spcPct val="90000"/>
            </a:lnSpc>
            <a:spcBef>
              <a:spcPct val="0"/>
            </a:spcBef>
            <a:spcAft>
              <a:spcPts val="600"/>
            </a:spcAft>
            <a:buNone/>
          </a:pPr>
          <a:r>
            <a:rPr lang="fr-FR" sz="2500" b="1" kern="1200" dirty="0">
              <a:latin typeface="Calibri" panose="020F0502020204030204" pitchFamily="34" charset="0"/>
              <a:ea typeface="Calibri" panose="020F0502020204030204" pitchFamily="34" charset="0"/>
              <a:cs typeface="Calibri" panose="020F0502020204030204" pitchFamily="34" charset="0"/>
            </a:rPr>
            <a:t>priorisation des actions</a:t>
          </a:r>
        </a:p>
        <a:p>
          <a:pPr marL="0" lvl="0" indent="0" algn="l" defTabSz="444500">
            <a:lnSpc>
              <a:spcPct val="90000"/>
            </a:lnSpc>
            <a:spcBef>
              <a:spcPct val="0"/>
            </a:spcBef>
            <a:spcAft>
              <a:spcPts val="0"/>
            </a:spcAft>
            <a:buNone/>
          </a:pPr>
          <a:endPar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ct val="0"/>
            </a:spcBef>
            <a:spcAft>
              <a:spcPct val="35000"/>
            </a:spcAft>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Réflexions sur des actions communes et spécifiques aux établissements</a:t>
          </a:r>
          <a:endParaRPr lang="fr-FR" sz="2000" b="1" kern="1200" dirty="0"/>
        </a:p>
        <a:p>
          <a:pPr marL="171450" lvl="1" indent="-171450" algn="l" defTabSz="800100">
            <a:lnSpc>
              <a:spcPct val="90000"/>
            </a:lnSpc>
            <a:spcBef>
              <a:spcPct val="0"/>
            </a:spcBef>
            <a:spcAft>
              <a:spcPct val="15000"/>
            </a:spcAft>
            <a:buChar char="•"/>
          </a:pPr>
          <a:r>
            <a:rPr lang="fr-FR"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Pharmacie</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 identification et </a:t>
          </a:r>
          <a:r>
            <a:rPr lang="fr-FR"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classement des actions </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(impact financier, risque infectieux, impacts environnementaux, facilité de mise en œuvre etc.)</a:t>
          </a:r>
        </a:p>
        <a:p>
          <a:pPr marL="171450" lvl="1" indent="-171450" algn="l" defTabSz="800100">
            <a:lnSpc>
              <a:spcPct val="90000"/>
            </a:lnSpc>
            <a:spcBef>
              <a:spcPct val="0"/>
            </a:spcBef>
            <a:spcAft>
              <a:spcPct val="15000"/>
            </a:spcAft>
            <a:buChar char="•"/>
          </a:pPr>
          <a:r>
            <a:rPr lang="fr-FR"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Restauration et EPI/linge </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lancement d’un </a:t>
          </a:r>
          <a:r>
            <a:rPr lang="fr-FR"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AAP interne </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pour évaluer les projets sur lesquels souhaitent s’engager les établissements et répartir l’enveloppe financière pour le déploiement</a:t>
          </a:r>
          <a:endParaRPr lang="fr-FR" sz="18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endParaRPr lang="fr-FR" sz="18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89000">
            <a:lnSpc>
              <a:spcPct val="90000"/>
            </a:lnSpc>
            <a:spcBef>
              <a:spcPct val="0"/>
            </a:spcBef>
            <a:spcAft>
              <a:spcPct val="35000"/>
            </a:spcAft>
            <a:buFont typeface="Wingdings" panose="05000000000000000000" pitchFamily="2" charset="2"/>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Validation et lancement des actions</a:t>
          </a:r>
        </a:p>
      </dsp:txBody>
      <dsp:txXfrm>
        <a:off x="6112597" y="219461"/>
        <a:ext cx="3686662" cy="6245968"/>
      </dsp:txXfrm>
    </dsp:sp>
    <dsp:sp modelId="{50CE1A62-E36B-4F48-8373-5EE50D5119B5}">
      <dsp:nvSpPr>
        <dsp:cNvPr id="0" name=""/>
        <dsp:cNvSpPr/>
      </dsp:nvSpPr>
      <dsp:spPr>
        <a:xfrm>
          <a:off x="10244628" y="219461"/>
          <a:ext cx="4948540" cy="6245909"/>
        </a:xfrm>
        <a:prstGeom prst="roundRect">
          <a:avLst>
            <a:gd name="adj" fmla="val 5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fr-FR" sz="4000" kern="1200" dirty="0">
              <a:latin typeface="Calibri" panose="020F0502020204030204" pitchFamily="34" charset="0"/>
              <a:ea typeface="Calibri" panose="020F0502020204030204" pitchFamily="34" charset="0"/>
              <a:cs typeface="Calibri" panose="020F0502020204030204" pitchFamily="34" charset="0"/>
            </a:rPr>
            <a:t>2026</a:t>
          </a:r>
          <a:endParaRPr lang="fr-FR" sz="4000" kern="1200" dirty="0"/>
        </a:p>
      </dsp:txBody>
      <dsp:txXfrm rot="16200000">
        <a:off x="8178659" y="2285429"/>
        <a:ext cx="5121645" cy="989708"/>
      </dsp:txXfrm>
    </dsp:sp>
    <dsp:sp modelId="{F335D8EB-F721-4807-AA11-3396751DA542}">
      <dsp:nvSpPr>
        <dsp:cNvPr id="0" name=""/>
        <dsp:cNvSpPr/>
      </dsp:nvSpPr>
      <dsp:spPr>
        <a:xfrm rot="5400000">
          <a:off x="9778300" y="3053754"/>
          <a:ext cx="872416" cy="74228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B8288-1F21-4EEA-8EF9-3DFCD05F5BC7}">
      <dsp:nvSpPr>
        <dsp:cNvPr id="0" name=""/>
        <dsp:cNvSpPr/>
      </dsp:nvSpPr>
      <dsp:spPr>
        <a:xfrm>
          <a:off x="11234336" y="219461"/>
          <a:ext cx="3686662" cy="62459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0" numCol="1" spcCol="1270" anchor="t" anchorCtr="0">
          <a:noAutofit/>
        </a:bodyPr>
        <a:lstStyle/>
        <a:p>
          <a:pPr marL="0" lvl="0" indent="0" algn="l" defTabSz="444500">
            <a:lnSpc>
              <a:spcPct val="90000"/>
            </a:lnSpc>
            <a:spcBef>
              <a:spcPct val="0"/>
            </a:spcBef>
            <a:spcAft>
              <a:spcPts val="600"/>
            </a:spcAft>
            <a:buNone/>
          </a:pPr>
          <a:endParaRPr lang="fr-FR" sz="10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ct val="0"/>
            </a:spcBef>
            <a:spcAft>
              <a:spcPts val="600"/>
            </a:spcAft>
            <a:buNone/>
          </a:pPr>
          <a:r>
            <a:rPr lang="fr-FR" sz="2800" b="1" kern="1200" dirty="0">
              <a:latin typeface="Calibri" panose="020F0502020204030204" pitchFamily="34" charset="0"/>
              <a:ea typeface="Calibri" panose="020F0502020204030204" pitchFamily="34" charset="0"/>
              <a:cs typeface="Calibri" panose="020F0502020204030204" pitchFamily="34" charset="0"/>
            </a:rPr>
            <a:t>3</a:t>
          </a:r>
          <a:r>
            <a:rPr lang="fr-FR" sz="2800" b="1" kern="1200" baseline="30000" dirty="0">
              <a:latin typeface="Calibri" panose="020F0502020204030204" pitchFamily="34" charset="0"/>
              <a:ea typeface="Calibri" panose="020F0502020204030204" pitchFamily="34" charset="0"/>
              <a:cs typeface="Calibri" panose="020F0502020204030204" pitchFamily="34" charset="0"/>
            </a:rPr>
            <a:t>ème</a:t>
          </a:r>
          <a:r>
            <a:rPr lang="fr-FR" sz="2800" b="1" kern="1200" dirty="0">
              <a:latin typeface="Calibri" panose="020F0502020204030204" pitchFamily="34" charset="0"/>
              <a:ea typeface="Calibri" panose="020F0502020204030204" pitchFamily="34" charset="0"/>
              <a:cs typeface="Calibri" panose="020F0502020204030204" pitchFamily="34" charset="0"/>
            </a:rPr>
            <a:t> étape : </a:t>
          </a:r>
        </a:p>
        <a:p>
          <a:pPr marL="0" lvl="0" indent="0" algn="l" defTabSz="444500">
            <a:lnSpc>
              <a:spcPct val="90000"/>
            </a:lnSpc>
            <a:spcBef>
              <a:spcPct val="0"/>
            </a:spcBef>
            <a:spcAft>
              <a:spcPts val="600"/>
            </a:spcAft>
            <a:buNone/>
          </a:pPr>
          <a:r>
            <a:rPr lang="fr-FR" sz="2500" b="1" kern="1200" dirty="0">
              <a:latin typeface="Calibri" panose="020F0502020204030204" pitchFamily="34" charset="0"/>
              <a:ea typeface="Calibri" panose="020F0502020204030204" pitchFamily="34" charset="0"/>
              <a:cs typeface="Calibri" panose="020F0502020204030204" pitchFamily="34" charset="0"/>
            </a:rPr>
            <a:t>lancement et suivi </a:t>
          </a:r>
        </a:p>
        <a:p>
          <a:pPr marL="0" lvl="0" indent="0" algn="l" defTabSz="444500">
            <a:lnSpc>
              <a:spcPct val="90000"/>
            </a:lnSpc>
            <a:spcBef>
              <a:spcPct val="0"/>
            </a:spcBef>
            <a:spcAft>
              <a:spcPts val="0"/>
            </a:spcAft>
            <a:buNone/>
          </a:pPr>
          <a:endPar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444500">
            <a:lnSpc>
              <a:spcPct val="90000"/>
            </a:lnSpc>
            <a:spcBef>
              <a:spcPct val="0"/>
            </a:spcBef>
            <a:spcAft>
              <a:spcPct val="35000"/>
            </a:spcAft>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Attribution des fonds et suivi de la mise en œuvre</a:t>
          </a:r>
          <a:endParaRPr lang="fr-FR" sz="2000" b="1" kern="1200" dirty="0"/>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Points de suivi (individuels et communs)</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Suivi financier</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Suivi de la mise en œuvre et du respect des plannings fixés</a:t>
          </a:r>
        </a:p>
        <a:p>
          <a:pPr marL="171450" lvl="1" indent="-171450" algn="l" defTabSz="800100">
            <a:lnSpc>
              <a:spcPct val="90000"/>
            </a:lnSpc>
            <a:spcBef>
              <a:spcPct val="0"/>
            </a:spcBef>
            <a:spcAft>
              <a:spcPct val="15000"/>
            </a:spcAft>
            <a:buChar char="•"/>
          </a:pPr>
          <a:endPar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89000">
            <a:lnSpc>
              <a:spcPct val="90000"/>
            </a:lnSpc>
            <a:spcBef>
              <a:spcPts val="600"/>
            </a:spcBef>
            <a:spcAft>
              <a:spcPts val="600"/>
            </a:spcAft>
            <a:buNone/>
          </a:pPr>
          <a:r>
            <a:rPr lang="fr-F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Capitalisation et retours d’expérience </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Bilan intermédiaire et/ou final</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Remplissage et partage de fiches projets par établissement (en cours de création)</a:t>
          </a:r>
        </a:p>
        <a:p>
          <a:pPr marL="171450" lvl="1" indent="-171450" algn="l" defTabSz="800100">
            <a:lnSpc>
              <a:spcPct val="90000"/>
            </a:lnSpc>
            <a:spcBef>
              <a:spcPct val="0"/>
            </a:spcBef>
            <a:spcAft>
              <a:spcPct val="15000"/>
            </a:spcAft>
            <a:buChar char="•"/>
          </a:pP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Partage des outils et documents utiles</a:t>
          </a:r>
        </a:p>
      </dsp:txBody>
      <dsp:txXfrm>
        <a:off x="11234336" y="219461"/>
        <a:ext cx="3686662" cy="62459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978568D3-C343-4739-AFCC-92A1DBDDD572}" type="datetimeFigureOut">
              <a:rPr lang="fr-FR" smtClean="0"/>
              <a:t>18/03/2026</a:t>
            </a:fld>
            <a:endParaRPr lang="fr-FR"/>
          </a:p>
        </p:txBody>
      </p:sp>
      <p:sp>
        <p:nvSpPr>
          <p:cNvPr id="4" name="Espace réservé de l'image des diapositives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3E6B16B8-148A-4FAA-8627-445235CC998D}" type="slidenum">
              <a:rPr lang="fr-FR" smtClean="0"/>
              <a:t>‹N°›</a:t>
            </a:fld>
            <a:endParaRPr lang="fr-FR"/>
          </a:p>
        </p:txBody>
      </p:sp>
    </p:spTree>
    <p:extLst>
      <p:ext uri="{BB962C8B-B14F-4D97-AF65-F5344CB8AC3E}">
        <p14:creationId xmlns:p14="http://schemas.microsoft.com/office/powerpoint/2010/main" val="468371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effectLst/>
              </a:rPr>
              <a:t>Objectif de cette présentation : </a:t>
            </a:r>
            <a:r>
              <a:rPr lang="fr-FR" dirty="0">
                <a:effectLst/>
              </a:rPr>
              <a:t>Partager les actions menées au niveau régional</a:t>
            </a:r>
          </a:p>
          <a:p>
            <a:endParaRPr lang="fr-FR" dirty="0"/>
          </a:p>
        </p:txBody>
      </p:sp>
      <p:sp>
        <p:nvSpPr>
          <p:cNvPr id="4" name="Espace réservé du numéro de diapositive 3"/>
          <p:cNvSpPr>
            <a:spLocks noGrp="1"/>
          </p:cNvSpPr>
          <p:nvPr>
            <p:ph type="sldNum" sz="quarter" idx="5"/>
          </p:nvPr>
        </p:nvSpPr>
        <p:spPr/>
        <p:txBody>
          <a:bodyPr/>
          <a:lstStyle/>
          <a:p>
            <a:fld id="{3E6B16B8-148A-4FAA-8627-445235CC998D}" type="slidenum">
              <a:rPr lang="fr-FR" smtClean="0"/>
              <a:t>1</a:t>
            </a:fld>
            <a:endParaRPr lang="fr-FR"/>
          </a:p>
        </p:txBody>
      </p:sp>
    </p:spTree>
    <p:extLst>
      <p:ext uri="{BB962C8B-B14F-4D97-AF65-F5344CB8AC3E}">
        <p14:creationId xmlns:p14="http://schemas.microsoft.com/office/powerpoint/2010/main" val="92128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cee6fad31b_12_24: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cee6fad31b_12_24: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3cee6fad31b_12_24: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cee6fad31b_12_0: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cee6fad31b_12_0: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3cee6fad31b_12_0: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cee6fad31b_12_11: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cee6fad31b_12_11: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3cee6fad31b_12_11: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ee6fad31b_12_34: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cee6fad31b_12_34: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3cee6fad31b_12_34: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9F6F18E4-5F2F-332C-75FD-C35F7AC28C42}"/>
            </a:ext>
          </a:extLst>
        </p:cNvPr>
        <p:cNvGrpSpPr/>
        <p:nvPr/>
      </p:nvGrpSpPr>
      <p:grpSpPr>
        <a:xfrm>
          <a:off x="0" y="0"/>
          <a:ext cx="0" cy="0"/>
          <a:chOff x="0" y="0"/>
          <a:chExt cx="0" cy="0"/>
        </a:xfrm>
      </p:grpSpPr>
      <p:sp>
        <p:nvSpPr>
          <p:cNvPr id="136" name="Google Shape;136;g3cee6fad31b_12_11:notes">
            <a:extLst>
              <a:ext uri="{FF2B5EF4-FFF2-40B4-BE49-F238E27FC236}">
                <a16:creationId xmlns:a16="http://schemas.microsoft.com/office/drawing/2014/main" id="{64196DFB-8AD6-D680-DEA6-76AC46B06C2B}"/>
              </a:ext>
            </a:extLst>
          </p:cNvPr>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cee6fad31b_12_11:notes">
            <a:extLst>
              <a:ext uri="{FF2B5EF4-FFF2-40B4-BE49-F238E27FC236}">
                <a16:creationId xmlns:a16="http://schemas.microsoft.com/office/drawing/2014/main" id="{F150B3BD-BF69-20FC-3883-527AE0276E94}"/>
              </a:ext>
            </a:extLst>
          </p:cNvPr>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3cee6fad31b_12_11:notes">
            <a:extLst>
              <a:ext uri="{FF2B5EF4-FFF2-40B4-BE49-F238E27FC236}">
                <a16:creationId xmlns:a16="http://schemas.microsoft.com/office/drawing/2014/main" id="{68649F40-9D70-4D99-6107-DCB4F8D8932E}"/>
              </a:ext>
            </a:extLst>
          </p:cNvPr>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extLst>
      <p:ext uri="{BB962C8B-B14F-4D97-AF65-F5344CB8AC3E}">
        <p14:creationId xmlns:p14="http://schemas.microsoft.com/office/powerpoint/2010/main" val="3486242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ce9babbd14_4_0: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ce9babbd14_4_0: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3ce9babbd14_4_0: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cfc3822da3_2_0: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cfc3822da3_2_0: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3cfc3822da3_2_0: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26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cee6fad31b_1_0: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cee6fad31b_1_0: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3cee6fad31b_1_0: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ce9babbd14_4_8: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ce9babbd14_4_8:notes"/>
          <p:cNvSpPr txBox="1">
            <a:spLocks noGrp="1"/>
          </p:cNvSpPr>
          <p:nvPr>
            <p:ph type="body" idx="1"/>
          </p:nvPr>
        </p:nvSpPr>
        <p:spPr>
          <a:xfrm>
            <a:off x="1625600" y="4889500"/>
            <a:ext cx="13004700" cy="400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3ce9babbd14_4_8:notes"/>
          <p:cNvSpPr txBox="1">
            <a:spLocks noGrp="1"/>
          </p:cNvSpPr>
          <p:nvPr>
            <p:ph type="sldNum" idx="12"/>
          </p:nvPr>
        </p:nvSpPr>
        <p:spPr>
          <a:xfrm>
            <a:off x="9207500" y="9650413"/>
            <a:ext cx="7045200" cy="509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34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1625600" y="4889500"/>
            <a:ext cx="13004800" cy="400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7:notes"/>
          <p:cNvSpPr txBox="1">
            <a:spLocks noGrp="1"/>
          </p:cNvSpPr>
          <p:nvPr>
            <p:ph type="sldNum" idx="12"/>
          </p:nvPr>
        </p:nvSpPr>
        <p:spPr>
          <a:xfrm>
            <a:off x="9207500" y="9650413"/>
            <a:ext cx="7045325" cy="5095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6B16B8-148A-4FAA-8627-445235CC998D}" type="slidenum">
              <a:rPr lang="fr-FR" smtClean="0"/>
              <a:t>2</a:t>
            </a:fld>
            <a:endParaRPr lang="fr-FR"/>
          </a:p>
        </p:txBody>
      </p:sp>
    </p:spTree>
    <p:extLst>
      <p:ext uri="{BB962C8B-B14F-4D97-AF65-F5344CB8AC3E}">
        <p14:creationId xmlns:p14="http://schemas.microsoft.com/office/powerpoint/2010/main" val="2038055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cfcaf643a9_3_0:notes"/>
          <p:cNvSpPr>
            <a:spLocks noGrp="1" noRot="1" noChangeAspect="1"/>
          </p:cNvSpPr>
          <p:nvPr>
            <p:ph type="sldImg" idx="2"/>
          </p:nvPr>
        </p:nvSpPr>
        <p:spPr>
          <a:xfrm>
            <a:off x="5384800" y="12700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cfcaf643a9_3_0:notes"/>
          <p:cNvSpPr txBox="1">
            <a:spLocks noGrp="1"/>
          </p:cNvSpPr>
          <p:nvPr>
            <p:ph type="body" idx="1"/>
          </p:nvPr>
        </p:nvSpPr>
        <p:spPr>
          <a:xfrm>
            <a:off x="1625600" y="4889500"/>
            <a:ext cx="13004700" cy="400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3cfcaf643a9_3_0:notes"/>
          <p:cNvSpPr txBox="1">
            <a:spLocks noGrp="1"/>
          </p:cNvSpPr>
          <p:nvPr>
            <p:ph type="sldNum" idx="12"/>
          </p:nvPr>
        </p:nvSpPr>
        <p:spPr>
          <a:xfrm>
            <a:off x="9207500" y="9650413"/>
            <a:ext cx="7045200" cy="509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37</a:t>
            </a:fld>
            <a:endParaRPr/>
          </a:p>
        </p:txBody>
      </p:sp>
    </p:spTree>
    <p:extLst>
      <p:ext uri="{BB962C8B-B14F-4D97-AF65-F5344CB8AC3E}">
        <p14:creationId xmlns:p14="http://schemas.microsoft.com/office/powerpoint/2010/main" val="560185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6B16B8-148A-4FAA-8627-445235CC998D}"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3732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1EE4-2BBB-CF57-E76F-501CC33821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403811-9ADF-039D-E44A-B4878A2442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B2C21C-9DAC-1E08-D507-14960A84BC5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3C020D5-B751-392D-BB8A-0647235C13F8}"/>
              </a:ext>
            </a:extLst>
          </p:cNvPr>
          <p:cNvSpPr>
            <a:spLocks noGrp="1"/>
          </p:cNvSpPr>
          <p:nvPr>
            <p:ph type="sldNum" sz="quarter" idx="5"/>
          </p:nvPr>
        </p:nvSpPr>
        <p:spPr/>
        <p:txBody>
          <a:bodyPr/>
          <a:lstStyle/>
          <a:p>
            <a:fld id="{3E6B16B8-148A-4FAA-8627-445235CC998D}" type="slidenum">
              <a:rPr lang="fr-FR" smtClean="0"/>
              <a:t>44</a:t>
            </a:fld>
            <a:endParaRPr lang="fr-FR"/>
          </a:p>
        </p:txBody>
      </p:sp>
    </p:spTree>
    <p:extLst>
      <p:ext uri="{BB962C8B-B14F-4D97-AF65-F5344CB8AC3E}">
        <p14:creationId xmlns:p14="http://schemas.microsoft.com/office/powerpoint/2010/main" val="4113188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6B16B8-148A-4FAA-8627-445235CC998D}" type="slidenum">
              <a:rPr lang="fr-FR" smtClean="0"/>
              <a:t>45</a:t>
            </a:fld>
            <a:endParaRPr lang="fr-FR"/>
          </a:p>
        </p:txBody>
      </p:sp>
    </p:spTree>
    <p:extLst>
      <p:ext uri="{BB962C8B-B14F-4D97-AF65-F5344CB8AC3E}">
        <p14:creationId xmlns:p14="http://schemas.microsoft.com/office/powerpoint/2010/main" val="4072740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6B16B8-148A-4FAA-8627-445235CC998D}" type="slidenum">
              <a:rPr lang="fr-FR" smtClean="0"/>
              <a:t>46</a:t>
            </a:fld>
            <a:endParaRPr lang="fr-FR"/>
          </a:p>
        </p:txBody>
      </p:sp>
    </p:spTree>
    <p:extLst>
      <p:ext uri="{BB962C8B-B14F-4D97-AF65-F5344CB8AC3E}">
        <p14:creationId xmlns:p14="http://schemas.microsoft.com/office/powerpoint/2010/main" val="380155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50F9-8925-CF17-EE35-87ACA1DD5F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07F8BA-BCB5-3D54-92B9-2815DFA16C3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7C369E2-4677-7A46-D3E9-A61BA06D6E5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7329F3E-D101-A72B-A397-44D0B9A52A6C}"/>
              </a:ext>
            </a:extLst>
          </p:cNvPr>
          <p:cNvSpPr>
            <a:spLocks noGrp="1"/>
          </p:cNvSpPr>
          <p:nvPr>
            <p:ph type="sldNum" sz="quarter" idx="10"/>
          </p:nvPr>
        </p:nvSpPr>
        <p:spPr/>
        <p:txBody>
          <a:bodyPr/>
          <a:lstStyle/>
          <a:p>
            <a:fld id="{3E6B16B8-148A-4FAA-8627-445235CC998D}" type="slidenum">
              <a:rPr lang="fr-FR" smtClean="0"/>
              <a:t>4</a:t>
            </a:fld>
            <a:endParaRPr lang="fr-FR"/>
          </a:p>
        </p:txBody>
      </p:sp>
    </p:spTree>
    <p:extLst>
      <p:ext uri="{BB962C8B-B14F-4D97-AF65-F5344CB8AC3E}">
        <p14:creationId xmlns:p14="http://schemas.microsoft.com/office/powerpoint/2010/main" val="35365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Grosse hausse du périmètre. </a:t>
            </a:r>
          </a:p>
          <a:p>
            <a:pPr marL="171450" indent="-171450">
              <a:buFontTx/>
              <a:buChar char="-"/>
            </a:pPr>
            <a:r>
              <a:rPr lang="fr-FR" dirty="0"/>
              <a:t>Plus de MS =&gt; tous les nouveaux établissements sont du MS en majorité</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3E6B16B8-148A-4FAA-8627-445235CC998D}" type="slidenum">
              <a:rPr lang="fr-FR" smtClean="0"/>
              <a:t>7</a:t>
            </a:fld>
            <a:endParaRPr lang="fr-FR"/>
          </a:p>
        </p:txBody>
      </p:sp>
    </p:spTree>
    <p:extLst>
      <p:ext uri="{BB962C8B-B14F-4D97-AF65-F5344CB8AC3E}">
        <p14:creationId xmlns:p14="http://schemas.microsoft.com/office/powerpoint/2010/main" val="168693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3E6B16B8-148A-4FAA-8627-445235CC998D}" type="slidenum">
              <a:rPr lang="fr-FR" smtClean="0"/>
              <a:t>8</a:t>
            </a:fld>
            <a:endParaRPr lang="fr-FR"/>
          </a:p>
        </p:txBody>
      </p:sp>
    </p:spTree>
    <p:extLst>
      <p:ext uri="{BB962C8B-B14F-4D97-AF65-F5344CB8AC3E}">
        <p14:creationId xmlns:p14="http://schemas.microsoft.com/office/powerpoint/2010/main" val="282914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9482E-A476-3276-7796-BC733F5729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AC79-B7CF-79D0-DF9A-715AA84B0F9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563EEAD-140F-BFCD-D297-395E65A410E2}"/>
              </a:ext>
            </a:extLst>
          </p:cNvPr>
          <p:cNvSpPr>
            <a:spLocks noGrp="1"/>
          </p:cNvSpPr>
          <p:nvPr>
            <p:ph type="body" idx="1"/>
          </p:nvPr>
        </p:nvSpPr>
        <p:spPr/>
        <p:txBody>
          <a:bodyPr/>
          <a:lstStyle/>
          <a:p>
            <a:pPr marL="171450" indent="-171450">
              <a:buFontTx/>
              <a:buChar char="-"/>
            </a:pPr>
            <a:r>
              <a:rPr lang="fr-FR" dirty="0"/>
              <a:t>Consommation énergétique surfacique de l’ordre du 203kWh/m² =&gt; Attention!</a:t>
            </a:r>
          </a:p>
          <a:p>
            <a:pPr marL="0" indent="0">
              <a:buFontTx/>
              <a:buNone/>
            </a:pPr>
            <a:endParaRPr lang="fr-FR" dirty="0"/>
          </a:p>
        </p:txBody>
      </p:sp>
      <p:sp>
        <p:nvSpPr>
          <p:cNvPr id="4" name="Espace réservé du numéro de diapositive 3">
            <a:extLst>
              <a:ext uri="{FF2B5EF4-FFF2-40B4-BE49-F238E27FC236}">
                <a16:creationId xmlns:a16="http://schemas.microsoft.com/office/drawing/2014/main" id="{767F0FD1-E958-BBD4-133F-DF5ED8F3DDC5}"/>
              </a:ext>
            </a:extLst>
          </p:cNvPr>
          <p:cNvSpPr>
            <a:spLocks noGrp="1"/>
          </p:cNvSpPr>
          <p:nvPr>
            <p:ph type="sldNum" sz="quarter" idx="10"/>
          </p:nvPr>
        </p:nvSpPr>
        <p:spPr/>
        <p:txBody>
          <a:bodyPr/>
          <a:lstStyle/>
          <a:p>
            <a:fld id="{3E6B16B8-148A-4FAA-8627-445235CC998D}" type="slidenum">
              <a:rPr lang="fr-FR" smtClean="0"/>
              <a:t>9</a:t>
            </a:fld>
            <a:endParaRPr lang="fr-FR"/>
          </a:p>
        </p:txBody>
      </p:sp>
    </p:spTree>
    <p:extLst>
      <p:ext uri="{BB962C8B-B14F-4D97-AF65-F5344CB8AC3E}">
        <p14:creationId xmlns:p14="http://schemas.microsoft.com/office/powerpoint/2010/main" val="291744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0FEF-2A68-A728-38B9-6040230B6E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9C0901-3525-B29A-4F7C-CA601BACF2E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6709968B-7BDC-F478-796B-1C70A6388A29}"/>
              </a:ext>
            </a:extLst>
          </p:cNvPr>
          <p:cNvSpPr>
            <a:spLocks noGrp="1"/>
          </p:cNvSpPr>
          <p:nvPr>
            <p:ph type="body" idx="1"/>
          </p:nvPr>
        </p:nvSpPr>
        <p:spPr/>
        <p:txBody>
          <a:bodyPr/>
          <a:lstStyle/>
          <a:p>
            <a:pPr marL="171450" indent="-171450">
              <a:buFontTx/>
              <a:buChar char="-"/>
            </a:pPr>
            <a:r>
              <a:rPr lang="fr-FR" dirty="0"/>
              <a:t>Grosse hausse du périmètre. </a:t>
            </a:r>
          </a:p>
          <a:p>
            <a:pPr marL="171450" indent="-171450">
              <a:buFontTx/>
              <a:buChar char="-"/>
            </a:pPr>
            <a:r>
              <a:rPr lang="fr-FR" dirty="0"/>
              <a:t>Plus de MS =&gt; tous les nouveaux établissements sont du MS en majorité</a:t>
            </a:r>
          </a:p>
          <a:p>
            <a:pPr marL="0" indent="0">
              <a:buFontTx/>
              <a:buNone/>
            </a:pPr>
            <a:endParaRPr lang="fr-FR" dirty="0"/>
          </a:p>
        </p:txBody>
      </p:sp>
      <p:sp>
        <p:nvSpPr>
          <p:cNvPr id="4" name="Espace réservé du numéro de diapositive 3">
            <a:extLst>
              <a:ext uri="{FF2B5EF4-FFF2-40B4-BE49-F238E27FC236}">
                <a16:creationId xmlns:a16="http://schemas.microsoft.com/office/drawing/2014/main" id="{181906FA-CE6D-878A-80F2-5BACA2A5E7A2}"/>
              </a:ext>
            </a:extLst>
          </p:cNvPr>
          <p:cNvSpPr>
            <a:spLocks noGrp="1"/>
          </p:cNvSpPr>
          <p:nvPr>
            <p:ph type="sldNum" sz="quarter" idx="10"/>
          </p:nvPr>
        </p:nvSpPr>
        <p:spPr/>
        <p:txBody>
          <a:bodyPr/>
          <a:lstStyle/>
          <a:p>
            <a:fld id="{3E6B16B8-148A-4FAA-8627-445235CC998D}" type="slidenum">
              <a:rPr lang="fr-FR" smtClean="0"/>
              <a:t>10</a:t>
            </a:fld>
            <a:endParaRPr lang="fr-FR"/>
          </a:p>
        </p:txBody>
      </p:sp>
    </p:spTree>
    <p:extLst>
      <p:ext uri="{BB962C8B-B14F-4D97-AF65-F5344CB8AC3E}">
        <p14:creationId xmlns:p14="http://schemas.microsoft.com/office/powerpoint/2010/main" val="346586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DB363-3058-28B9-C35F-08157BFD2E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758E99-2D33-FEF1-85BC-B2D3298BA48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FF688715-99A8-1520-5AC5-07ED39E2CF6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1D7871D-DF95-2F85-7590-2DC0E7B6EC24}"/>
              </a:ext>
            </a:extLst>
          </p:cNvPr>
          <p:cNvSpPr>
            <a:spLocks noGrp="1"/>
          </p:cNvSpPr>
          <p:nvPr>
            <p:ph type="sldNum" sz="quarter" idx="5"/>
          </p:nvPr>
        </p:nvSpPr>
        <p:spPr/>
        <p:txBody>
          <a:bodyPr/>
          <a:lstStyle/>
          <a:p>
            <a:fld id="{3E6B16B8-148A-4FAA-8627-445235CC998D}" type="slidenum">
              <a:rPr lang="fr-FR" smtClean="0"/>
              <a:t>13</a:t>
            </a:fld>
            <a:endParaRPr lang="fr-FR"/>
          </a:p>
        </p:txBody>
      </p:sp>
    </p:spTree>
    <p:extLst>
      <p:ext uri="{BB962C8B-B14F-4D97-AF65-F5344CB8AC3E}">
        <p14:creationId xmlns:p14="http://schemas.microsoft.com/office/powerpoint/2010/main" val="302007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E6B16B8-148A-4FAA-8627-445235CC998D}" type="slidenum">
              <a:rPr lang="fr-FR" smtClean="0"/>
              <a:t>14</a:t>
            </a:fld>
            <a:endParaRPr lang="fr-FR"/>
          </a:p>
        </p:txBody>
      </p:sp>
    </p:spTree>
    <p:extLst>
      <p:ext uri="{BB962C8B-B14F-4D97-AF65-F5344CB8AC3E}">
        <p14:creationId xmlns:p14="http://schemas.microsoft.com/office/powerpoint/2010/main" val="36088622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Couverture">
    <p:bg>
      <p:bgPr>
        <a:solidFill>
          <a:schemeClr val="bg1"/>
        </a:solidFill>
        <a:effectLst/>
      </p:bgPr>
    </p:bg>
    <p:spTree>
      <p:nvGrpSpPr>
        <p:cNvPr id="1" name=""/>
        <p:cNvGrpSpPr/>
        <p:nvPr/>
      </p:nvGrpSpPr>
      <p:grpSpPr>
        <a:xfrm>
          <a:off x="0" y="0"/>
          <a:ext cx="0" cy="0"/>
          <a:chOff x="0" y="0"/>
          <a:chExt cx="0" cy="0"/>
        </a:xfrm>
      </p:grpSpPr>
      <p:pic>
        <p:nvPicPr>
          <p:cNvPr id="29" name="bg object 29"/>
          <p:cNvPicPr/>
          <p:nvPr userDrawn="1"/>
        </p:nvPicPr>
        <p:blipFill>
          <a:blip r:embed="rId2" cstate="print">
            <a:extLst>
              <a:ext uri="{28A0092B-C50C-407E-A947-70E740481C1C}">
                <a14:useLocalDpi xmlns:a14="http://schemas.microsoft.com/office/drawing/2010/main" val="0"/>
              </a:ext>
            </a:extLst>
          </a:blip>
          <a:srcRect/>
          <a:stretch/>
        </p:blipFill>
        <p:spPr>
          <a:xfrm>
            <a:off x="14490930" y="8973259"/>
            <a:ext cx="1257070" cy="645340"/>
          </a:xfrm>
          <a:prstGeom prst="rect">
            <a:avLst/>
          </a:prstGeom>
        </p:spPr>
      </p:pic>
      <p:pic>
        <p:nvPicPr>
          <p:cNvPr id="30" name="bg object 30"/>
          <p:cNvPicPr/>
          <p:nvPr userDrawn="1"/>
        </p:nvPicPr>
        <p:blipFill>
          <a:blip r:embed="rId3" cstate="print">
            <a:extLst>
              <a:ext uri="{28A0092B-C50C-407E-A947-70E740481C1C}">
                <a14:useLocalDpi xmlns:a14="http://schemas.microsoft.com/office/drawing/2010/main" val="0"/>
              </a:ext>
            </a:extLst>
          </a:blip>
          <a:srcRect/>
          <a:stretch/>
        </p:blipFill>
        <p:spPr>
          <a:xfrm>
            <a:off x="9904964" y="8713125"/>
            <a:ext cx="1638980" cy="1165150"/>
          </a:xfrm>
          <a:prstGeom prst="rect">
            <a:avLst/>
          </a:prstGeom>
        </p:spPr>
      </p:pic>
      <p:pic>
        <p:nvPicPr>
          <p:cNvPr id="31" name="bg object 31"/>
          <p:cNvPicPr/>
          <p:nvPr userDrawn="1"/>
        </p:nvPicPr>
        <p:blipFill>
          <a:blip r:embed="rId4" cstate="print"/>
          <a:stretch>
            <a:fillRect/>
          </a:stretch>
        </p:blipFill>
        <p:spPr>
          <a:xfrm>
            <a:off x="11561803" y="8930525"/>
            <a:ext cx="692910" cy="694795"/>
          </a:xfrm>
          <a:prstGeom prst="rect">
            <a:avLst/>
          </a:prstGeom>
        </p:spPr>
      </p:pic>
      <p:pic>
        <p:nvPicPr>
          <p:cNvPr id="32" name="bg object 32"/>
          <p:cNvPicPr/>
          <p:nvPr userDrawn="1"/>
        </p:nvPicPr>
        <p:blipFill>
          <a:blip r:embed="rId5" cstate="print"/>
          <a:stretch>
            <a:fillRect/>
          </a:stretch>
        </p:blipFill>
        <p:spPr>
          <a:xfrm>
            <a:off x="12454615" y="9071864"/>
            <a:ext cx="1838879" cy="423558"/>
          </a:xfrm>
          <a:prstGeom prst="rect">
            <a:avLst/>
          </a:prstGeom>
        </p:spPr>
      </p:pic>
      <p:pic>
        <p:nvPicPr>
          <p:cNvPr id="33" name="bg object 33"/>
          <p:cNvPicPr/>
          <p:nvPr/>
        </p:nvPicPr>
        <p:blipFill>
          <a:blip r:embed="rId6" cstate="print"/>
          <a:stretch>
            <a:fillRect/>
          </a:stretch>
        </p:blipFill>
        <p:spPr>
          <a:xfrm>
            <a:off x="7018270" y="8881231"/>
            <a:ext cx="2686792" cy="881769"/>
          </a:xfrm>
          <a:prstGeom prst="rect">
            <a:avLst/>
          </a:prstGeom>
        </p:spPr>
      </p:pic>
      <p:sp>
        <p:nvSpPr>
          <p:cNvPr id="2" name="Holder 2"/>
          <p:cNvSpPr>
            <a:spLocks noGrp="1"/>
          </p:cNvSpPr>
          <p:nvPr>
            <p:ph type="title"/>
          </p:nvPr>
        </p:nvSpPr>
        <p:spPr>
          <a:xfrm>
            <a:off x="6400800" y="2365518"/>
            <a:ext cx="7437756" cy="3159760"/>
          </a:xfrm>
          <a:prstGeom prst="rect">
            <a:avLst/>
          </a:prstGeom>
        </p:spPr>
        <p:txBody>
          <a:bodyPr lIns="0" tIns="0" rIns="0" bIns="0"/>
          <a:lstStyle>
            <a:lvl1pPr>
              <a:defRPr sz="8000" b="1" i="0">
                <a:solidFill>
                  <a:srgbClr val="519F44"/>
                </a:solidFill>
                <a:latin typeface="Arial"/>
                <a:cs typeface="Arial"/>
              </a:defRPr>
            </a:lvl1pPr>
          </a:lstStyle>
          <a:p>
            <a:endParaRPr/>
          </a:p>
        </p:txBody>
      </p:sp>
      <p:pic>
        <p:nvPicPr>
          <p:cNvPr id="6" name="object 4">
            <a:extLst>
              <a:ext uri="{FF2B5EF4-FFF2-40B4-BE49-F238E27FC236}">
                <a16:creationId xmlns:a16="http://schemas.microsoft.com/office/drawing/2014/main" id="{BB970D1A-FF6F-0F07-30A9-295405CD9F6F}"/>
              </a:ext>
            </a:extLst>
          </p:cNvPr>
          <p:cNvPicPr/>
          <p:nvPr userDrawn="1"/>
        </p:nvPicPr>
        <p:blipFill>
          <a:blip r:embed="rId7" cstate="print">
            <a:extLst>
              <a:ext uri="{28A0092B-C50C-407E-A947-70E740481C1C}">
                <a14:useLocalDpi xmlns:a14="http://schemas.microsoft.com/office/drawing/2010/main" val="0"/>
              </a:ext>
            </a:extLst>
          </a:blip>
          <a:srcRect/>
          <a:stretch/>
        </p:blipFill>
        <p:spPr>
          <a:xfrm>
            <a:off x="541768" y="1000785"/>
            <a:ext cx="5376635" cy="6708114"/>
          </a:xfrm>
          <a:prstGeom prst="rect">
            <a:avLst/>
          </a:prstGeom>
        </p:spPr>
      </p:pic>
      <p:pic>
        <p:nvPicPr>
          <p:cNvPr id="11" name="Image 10">
            <a:extLst>
              <a:ext uri="{FF2B5EF4-FFF2-40B4-BE49-F238E27FC236}">
                <a16:creationId xmlns:a16="http://schemas.microsoft.com/office/drawing/2014/main" id="{301A7DD1-1100-51BE-44CE-9FBFEB36657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13080" y="8973259"/>
            <a:ext cx="5433719" cy="697715"/>
          </a:xfrm>
          <a:prstGeom prst="rect">
            <a:avLst/>
          </a:prstGeom>
        </p:spPr>
      </p:pic>
      <p:sp>
        <p:nvSpPr>
          <p:cNvPr id="14" name="Rectangle 13">
            <a:extLst>
              <a:ext uri="{FF2B5EF4-FFF2-40B4-BE49-F238E27FC236}">
                <a16:creationId xmlns:a16="http://schemas.microsoft.com/office/drawing/2014/main" id="{A7F65C39-52E4-835F-0F08-AB41F0822A04}"/>
              </a:ext>
            </a:extLst>
          </p:cNvPr>
          <p:cNvSpPr/>
          <p:nvPr userDrawn="1"/>
        </p:nvSpPr>
        <p:spPr>
          <a:xfrm>
            <a:off x="530357" y="8350605"/>
            <a:ext cx="15265399"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0019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51604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26987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75387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84805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2359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1861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6" name="Espace réservé du numéro de diapositive 5"/>
          <p:cNvSpPr>
            <a:spLocks noGrp="1"/>
          </p:cNvSpPr>
          <p:nvPr>
            <p:ph type="sldNum" sz="quarter" idx="12"/>
          </p:nvPr>
        </p:nvSpPr>
        <p:spPr/>
        <p:txBody>
          <a:bodyPr/>
          <a:lstStyle/>
          <a:p>
            <a:fld id="{BAA69D7E-08EA-4657-A657-2289EA00C45F}" type="slidenum">
              <a:rPr lang="fr-FR" smtClean="0"/>
              <a:t>‹N°›</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920213" cy="2268650"/>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48570" y="9393743"/>
            <a:ext cx="2446188" cy="560247"/>
          </a:xfrm>
          <a:prstGeom prst="rect">
            <a:avLst/>
          </a:prstGeom>
        </p:spPr>
      </p:pic>
    </p:spTree>
    <p:extLst>
      <p:ext uri="{BB962C8B-B14F-4D97-AF65-F5344CB8AC3E}">
        <p14:creationId xmlns:p14="http://schemas.microsoft.com/office/powerpoint/2010/main" val="3752081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textes">
  <p:cSld name="1_2 textes">
    <p:spTree>
      <p:nvGrpSpPr>
        <p:cNvPr id="1" name="Shape 39"/>
        <p:cNvGrpSpPr/>
        <p:nvPr/>
      </p:nvGrpSpPr>
      <p:grpSpPr>
        <a:xfrm>
          <a:off x="0" y="0"/>
          <a:ext cx="0" cy="0"/>
          <a:chOff x="0" y="0"/>
          <a:chExt cx="0" cy="0"/>
        </a:xfrm>
      </p:grpSpPr>
      <p:sp>
        <p:nvSpPr>
          <p:cNvPr id="40" name="Google Shape;40;p26"/>
          <p:cNvSpPr txBox="1">
            <a:spLocks noGrp="1"/>
          </p:cNvSpPr>
          <p:nvPr>
            <p:ph type="title"/>
          </p:nvPr>
        </p:nvSpPr>
        <p:spPr>
          <a:xfrm>
            <a:off x="673768" y="341465"/>
            <a:ext cx="14845632" cy="186833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6"/>
          <p:cNvSpPr txBox="1">
            <a:spLocks noGrp="1"/>
          </p:cNvSpPr>
          <p:nvPr>
            <p:ph type="body" idx="1"/>
          </p:nvPr>
        </p:nvSpPr>
        <p:spPr>
          <a:xfrm>
            <a:off x="792000" y="2700000"/>
            <a:ext cx="6955000" cy="5867400"/>
          </a:xfrm>
          <a:prstGeom prst="rect">
            <a:avLst/>
          </a:prstGeom>
          <a:noFill/>
          <a:ln>
            <a:noFill/>
          </a:ln>
        </p:spPr>
        <p:txBody>
          <a:bodyPr spcFirstLastPara="1" wrap="square" lIns="90000" tIns="45700" rIns="91425" bIns="4570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 name="Google Shape;42;p26"/>
          <p:cNvSpPr txBox="1">
            <a:spLocks noGrp="1"/>
          </p:cNvSpPr>
          <p:nvPr>
            <p:ph type="body" idx="2"/>
          </p:nvPr>
        </p:nvSpPr>
        <p:spPr>
          <a:xfrm>
            <a:off x="8509002" y="2700000"/>
            <a:ext cx="6955000" cy="5867400"/>
          </a:xfrm>
          <a:prstGeom prst="rect">
            <a:avLst/>
          </a:prstGeom>
          <a:noFill/>
          <a:ln>
            <a:noFill/>
          </a:ln>
        </p:spPr>
        <p:txBody>
          <a:bodyPr spcFirstLastPara="1" wrap="square" lIns="90000" tIns="45700" rIns="91425" bIns="4570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5153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4AC76-33C2-DCD2-87D6-975A1775EAC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877F3F-CBCA-7D99-E92F-897C513A1E7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744214-7396-69FA-A8AD-07B738D675E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8A3684E-AFDC-D8C7-DA75-8B375C5434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DD2CF6-13B8-756C-2D36-B1D495A77C1F}"/>
              </a:ext>
            </a:extLst>
          </p:cNvPr>
          <p:cNvSpPr>
            <a:spLocks noGrp="1"/>
          </p:cNvSpPr>
          <p:nvPr>
            <p:ph type="sldNum" sz="quarter" idx="12"/>
          </p:nvPr>
        </p:nvSpPr>
        <p:spPr/>
        <p:txBody>
          <a:bodyPr/>
          <a:lstStyle/>
          <a:p>
            <a:fld id="{F1194C0D-9407-4E17-9ABA-E810EF7A1DAB}" type="slidenum">
              <a:rPr lang="fr-FR" smtClean="0"/>
              <a:t>‹N°›</a:t>
            </a:fld>
            <a:endParaRPr lang="fr-FR"/>
          </a:p>
        </p:txBody>
      </p:sp>
    </p:spTree>
    <p:extLst>
      <p:ext uri="{BB962C8B-B14F-4D97-AF65-F5344CB8AC3E}">
        <p14:creationId xmlns:p14="http://schemas.microsoft.com/office/powerpoint/2010/main" val="3854136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lstStyle/>
          <a:p>
            <a:r>
              <a:rPr lang="fr-FR"/>
              <a:t>Modifiez le style du titre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Couverture">
    <p:bg>
      <p:bgPr>
        <a:solidFill>
          <a:schemeClr val="bg1"/>
        </a:solidFill>
        <a:effectLst/>
      </p:bgPr>
    </p:bg>
    <p:spTree>
      <p:nvGrpSpPr>
        <p:cNvPr id="1" name=""/>
        <p:cNvGrpSpPr/>
        <p:nvPr/>
      </p:nvGrpSpPr>
      <p:grpSpPr>
        <a:xfrm>
          <a:off x="0" y="0"/>
          <a:ext cx="0" cy="0"/>
          <a:chOff x="0" y="0"/>
          <a:chExt cx="0" cy="0"/>
        </a:xfrm>
      </p:grpSpPr>
      <p:pic>
        <p:nvPicPr>
          <p:cNvPr id="29" name="bg object 29"/>
          <p:cNvPicPr/>
          <p:nvPr/>
        </p:nvPicPr>
        <p:blipFill>
          <a:blip r:embed="rId2" cstate="print">
            <a:extLst>
              <a:ext uri="{28A0092B-C50C-407E-A947-70E740481C1C}">
                <a14:useLocalDpi xmlns:a14="http://schemas.microsoft.com/office/drawing/2010/main" val="0"/>
              </a:ext>
            </a:extLst>
          </a:blip>
          <a:srcRect/>
          <a:stretch/>
        </p:blipFill>
        <p:spPr>
          <a:xfrm>
            <a:off x="14490930" y="8973260"/>
            <a:ext cx="1257071" cy="645341"/>
          </a:xfrm>
          <a:prstGeom prst="rect">
            <a:avLst/>
          </a:prstGeom>
        </p:spPr>
      </p:pic>
      <p:pic>
        <p:nvPicPr>
          <p:cNvPr id="30" name="bg object 30"/>
          <p:cNvPicPr/>
          <p:nvPr/>
        </p:nvPicPr>
        <p:blipFill>
          <a:blip r:embed="rId3" cstate="print">
            <a:extLst>
              <a:ext uri="{28A0092B-C50C-407E-A947-70E740481C1C}">
                <a14:useLocalDpi xmlns:a14="http://schemas.microsoft.com/office/drawing/2010/main" val="0"/>
              </a:ext>
            </a:extLst>
          </a:blip>
          <a:srcRect/>
          <a:stretch/>
        </p:blipFill>
        <p:spPr>
          <a:xfrm>
            <a:off x="9904965" y="8713126"/>
            <a:ext cx="1638980" cy="1165150"/>
          </a:xfrm>
          <a:prstGeom prst="rect">
            <a:avLst/>
          </a:prstGeom>
        </p:spPr>
      </p:pic>
      <p:pic>
        <p:nvPicPr>
          <p:cNvPr id="31" name="bg object 31"/>
          <p:cNvPicPr/>
          <p:nvPr/>
        </p:nvPicPr>
        <p:blipFill>
          <a:blip r:embed="rId4" cstate="print"/>
          <a:stretch>
            <a:fillRect/>
          </a:stretch>
        </p:blipFill>
        <p:spPr>
          <a:xfrm>
            <a:off x="11561803" y="8930526"/>
            <a:ext cx="692911" cy="694796"/>
          </a:xfrm>
          <a:prstGeom prst="rect">
            <a:avLst/>
          </a:prstGeom>
        </p:spPr>
      </p:pic>
      <p:pic>
        <p:nvPicPr>
          <p:cNvPr id="32" name="bg object 32"/>
          <p:cNvPicPr/>
          <p:nvPr/>
        </p:nvPicPr>
        <p:blipFill>
          <a:blip r:embed="rId5" cstate="print"/>
          <a:stretch>
            <a:fillRect/>
          </a:stretch>
        </p:blipFill>
        <p:spPr>
          <a:xfrm>
            <a:off x="12454617" y="9071863"/>
            <a:ext cx="1838879" cy="423559"/>
          </a:xfrm>
          <a:prstGeom prst="rect">
            <a:avLst/>
          </a:prstGeom>
        </p:spPr>
      </p:pic>
      <p:pic>
        <p:nvPicPr>
          <p:cNvPr id="33" name="bg object 33"/>
          <p:cNvPicPr/>
          <p:nvPr/>
        </p:nvPicPr>
        <p:blipFill>
          <a:blip r:embed="rId6" cstate="print"/>
          <a:stretch>
            <a:fillRect/>
          </a:stretch>
        </p:blipFill>
        <p:spPr>
          <a:xfrm>
            <a:off x="7018271" y="8881231"/>
            <a:ext cx="2686792" cy="881769"/>
          </a:xfrm>
          <a:prstGeom prst="rect">
            <a:avLst/>
          </a:prstGeom>
        </p:spPr>
      </p:pic>
      <p:sp>
        <p:nvSpPr>
          <p:cNvPr id="2" name="Holder 2"/>
          <p:cNvSpPr>
            <a:spLocks noGrp="1"/>
          </p:cNvSpPr>
          <p:nvPr>
            <p:ph type="title"/>
          </p:nvPr>
        </p:nvSpPr>
        <p:spPr>
          <a:xfrm>
            <a:off x="6400801" y="2365519"/>
            <a:ext cx="7437756" cy="3159760"/>
          </a:xfrm>
          <a:prstGeom prst="rect">
            <a:avLst/>
          </a:prstGeom>
        </p:spPr>
        <p:txBody>
          <a:bodyPr lIns="0" tIns="0" rIns="0" bIns="0"/>
          <a:lstStyle>
            <a:lvl1pPr>
              <a:defRPr sz="7200" b="1" i="0">
                <a:solidFill>
                  <a:srgbClr val="519F44"/>
                </a:solidFill>
                <a:latin typeface="Arial"/>
                <a:cs typeface="Arial"/>
              </a:defRPr>
            </a:lvl1pPr>
          </a:lstStyle>
          <a:p>
            <a:r>
              <a:rPr lang="fr-FR"/>
              <a:t>Modifiez le style du titre</a:t>
            </a:r>
            <a:endParaRPr/>
          </a:p>
        </p:txBody>
      </p:sp>
      <p:pic>
        <p:nvPicPr>
          <p:cNvPr id="6" name="object 4">
            <a:extLst>
              <a:ext uri="{FF2B5EF4-FFF2-40B4-BE49-F238E27FC236}">
                <a16:creationId xmlns:a16="http://schemas.microsoft.com/office/drawing/2014/main" id="{BB970D1A-FF6F-0F07-30A9-295405CD9F6F}"/>
              </a:ext>
            </a:extLst>
          </p:cNvPr>
          <p:cNvPicPr/>
          <p:nvPr/>
        </p:nvPicPr>
        <p:blipFill>
          <a:blip r:embed="rId7" cstate="print">
            <a:extLst>
              <a:ext uri="{28A0092B-C50C-407E-A947-70E740481C1C}">
                <a14:useLocalDpi xmlns:a14="http://schemas.microsoft.com/office/drawing/2010/main" val="0"/>
              </a:ext>
            </a:extLst>
          </a:blip>
          <a:srcRect/>
          <a:stretch/>
        </p:blipFill>
        <p:spPr>
          <a:xfrm>
            <a:off x="541769" y="1000786"/>
            <a:ext cx="5376635" cy="6708114"/>
          </a:xfrm>
          <a:prstGeom prst="rect">
            <a:avLst/>
          </a:prstGeom>
        </p:spPr>
      </p:pic>
      <p:pic>
        <p:nvPicPr>
          <p:cNvPr id="11" name="Image 10">
            <a:extLst>
              <a:ext uri="{FF2B5EF4-FFF2-40B4-BE49-F238E27FC236}">
                <a16:creationId xmlns:a16="http://schemas.microsoft.com/office/drawing/2014/main" id="{301A7DD1-1100-51BE-44CE-9FBFEB3665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3082" y="8973259"/>
            <a:ext cx="5433719" cy="697716"/>
          </a:xfrm>
          <a:prstGeom prst="rect">
            <a:avLst/>
          </a:prstGeom>
        </p:spPr>
      </p:pic>
      <p:sp>
        <p:nvSpPr>
          <p:cNvPr id="14" name="Rectangle 13">
            <a:extLst>
              <a:ext uri="{FF2B5EF4-FFF2-40B4-BE49-F238E27FC236}">
                <a16:creationId xmlns:a16="http://schemas.microsoft.com/office/drawing/2014/main" id="{A7F65C39-52E4-835F-0F08-AB41F0822A04}"/>
              </a:ext>
            </a:extLst>
          </p:cNvPr>
          <p:cNvSpPr/>
          <p:nvPr/>
        </p:nvSpPr>
        <p:spPr>
          <a:xfrm>
            <a:off x="530358" y="8350607"/>
            <a:ext cx="15265399"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20"/>
          </a:p>
        </p:txBody>
      </p:sp>
    </p:spTree>
    <p:extLst>
      <p:ext uri="{BB962C8B-B14F-4D97-AF65-F5344CB8AC3E}">
        <p14:creationId xmlns:p14="http://schemas.microsoft.com/office/powerpoint/2010/main" val="2298386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2880"/>
            </a:lvl1pPr>
          </a:lstStyle>
          <a:p>
            <a:r>
              <a:rPr lang="fr-FR"/>
              <a:t>Modifiez le style du titre</a:t>
            </a:r>
            <a:endParaRPr lang="fr-FR" dirty="0"/>
          </a:p>
        </p:txBody>
      </p:sp>
    </p:spTree>
    <p:extLst>
      <p:ext uri="{BB962C8B-B14F-4D97-AF65-F5344CB8AC3E}">
        <p14:creationId xmlns:p14="http://schemas.microsoft.com/office/powerpoint/2010/main" val="2614197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BA75DA-5A9B-B237-32AD-5FF30923E045}"/>
              </a:ext>
            </a:extLst>
          </p:cNvPr>
          <p:cNvSpPr/>
          <p:nvPr/>
        </p:nvSpPr>
        <p:spPr>
          <a:xfrm>
            <a:off x="433952" y="341465"/>
            <a:ext cx="15361805" cy="8167536"/>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20"/>
          </a:p>
        </p:txBody>
      </p:sp>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a:xfrm>
            <a:off x="673768" y="3491066"/>
            <a:ext cx="14845632" cy="1868333"/>
          </a:xfrm>
        </p:spPr>
        <p:txBody>
          <a:bodyPr/>
          <a:lstStyle/>
          <a:p>
            <a:r>
              <a:rPr lang="fr-FR"/>
              <a:t>Modifiez le style du titre</a:t>
            </a:r>
          </a:p>
        </p:txBody>
      </p:sp>
    </p:spTree>
    <p:extLst>
      <p:ext uri="{BB962C8B-B14F-4D97-AF65-F5344CB8AC3E}">
        <p14:creationId xmlns:p14="http://schemas.microsoft.com/office/powerpoint/2010/main" val="90996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2880"/>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440493"/>
            <a:ext cx="14651200" cy="7126907"/>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651112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texte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2880"/>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465545"/>
            <a:ext cx="6955000" cy="710185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2">
            <a:extLst>
              <a:ext uri="{FF2B5EF4-FFF2-40B4-BE49-F238E27FC236}">
                <a16:creationId xmlns:a16="http://schemas.microsoft.com/office/drawing/2014/main" id="{A96861DA-429E-06AB-2527-3B429BCC5086}"/>
              </a:ext>
            </a:extLst>
          </p:cNvPr>
          <p:cNvSpPr>
            <a:spLocks noGrp="1"/>
          </p:cNvSpPr>
          <p:nvPr>
            <p:ph type="body" sz="quarter" idx="11"/>
          </p:nvPr>
        </p:nvSpPr>
        <p:spPr>
          <a:xfrm>
            <a:off x="8509003" y="1465545"/>
            <a:ext cx="6955000" cy="710185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673611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e et contenu">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2880"/>
            </a:lvl1p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528176"/>
            <a:ext cx="8783800" cy="703922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pour une image  5">
            <a:extLst>
              <a:ext uri="{FF2B5EF4-FFF2-40B4-BE49-F238E27FC236}">
                <a16:creationId xmlns:a16="http://schemas.microsoft.com/office/drawing/2014/main" id="{3D81F347-95E4-AECA-2AC9-54733CCFE6C6}"/>
              </a:ext>
            </a:extLst>
          </p:cNvPr>
          <p:cNvSpPr>
            <a:spLocks noGrp="1"/>
          </p:cNvSpPr>
          <p:nvPr>
            <p:ph type="pic" sz="quarter" idx="11"/>
          </p:nvPr>
        </p:nvSpPr>
        <p:spPr>
          <a:xfrm>
            <a:off x="10261600" y="1528176"/>
            <a:ext cx="5257800" cy="7039563"/>
          </a:xfrm>
        </p:spPr>
        <p:txBody>
          <a:bodyPr/>
          <a:lstStyle/>
          <a:p>
            <a:r>
              <a:rPr lang="fr-FR"/>
              <a:t>Cliquez sur l'icône pour ajouter une image</a:t>
            </a:r>
          </a:p>
        </p:txBody>
      </p:sp>
    </p:spTree>
    <p:extLst>
      <p:ext uri="{BB962C8B-B14F-4D97-AF65-F5344CB8AC3E}">
        <p14:creationId xmlns:p14="http://schemas.microsoft.com/office/powerpoint/2010/main" val="1228871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e et chiffres clé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a:xfrm>
            <a:off x="673768" y="359006"/>
            <a:ext cx="14845632" cy="998821"/>
          </a:xfrm>
        </p:spPr>
        <p:txBody>
          <a:bodyPr>
            <a:normAutofit/>
          </a:bodyPr>
          <a:lstStyle>
            <a:lvl1pPr>
              <a:defRPr sz="2880"/>
            </a:lvl1p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528176"/>
            <a:ext cx="9088600" cy="703922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texte 11">
            <a:extLst>
              <a:ext uri="{FF2B5EF4-FFF2-40B4-BE49-F238E27FC236}">
                <a16:creationId xmlns:a16="http://schemas.microsoft.com/office/drawing/2014/main" id="{58B58B07-A745-CD1A-9E1D-E47209F16410}"/>
              </a:ext>
            </a:extLst>
          </p:cNvPr>
          <p:cNvSpPr>
            <a:spLocks noGrp="1"/>
          </p:cNvSpPr>
          <p:nvPr>
            <p:ph type="body" sz="quarter" idx="11" hasCustomPrompt="1"/>
          </p:nvPr>
        </p:nvSpPr>
        <p:spPr>
          <a:xfrm>
            <a:off x="10692733" y="2830341"/>
            <a:ext cx="4445667" cy="838200"/>
          </a:xfrm>
        </p:spPr>
        <p:txBody>
          <a:bodyPr anchor="b">
            <a:noAutofit/>
          </a:bodyPr>
          <a:lstStyle>
            <a:lvl1pPr>
              <a:defRPr sz="6300"/>
            </a:lvl1pPr>
            <a:lvl2pPr>
              <a:defRPr sz="6300"/>
            </a:lvl2pPr>
            <a:lvl3pPr>
              <a:defRPr sz="6300"/>
            </a:lvl3pPr>
            <a:lvl4pPr>
              <a:defRPr sz="6300"/>
            </a:lvl4pPr>
            <a:lvl5pPr>
              <a:defRPr sz="6300"/>
            </a:lvl5pPr>
          </a:lstStyle>
          <a:p>
            <a:pPr lvl="0"/>
            <a:r>
              <a:rPr lang="fr-FR"/>
              <a:t>XX</a:t>
            </a:r>
          </a:p>
        </p:txBody>
      </p:sp>
      <p:sp>
        <p:nvSpPr>
          <p:cNvPr id="16" name="Espace réservé du texte 13">
            <a:extLst>
              <a:ext uri="{FF2B5EF4-FFF2-40B4-BE49-F238E27FC236}">
                <a16:creationId xmlns:a16="http://schemas.microsoft.com/office/drawing/2014/main" id="{49CF4BCE-5BFD-43F6-8B6A-84EB7E95142F}"/>
              </a:ext>
            </a:extLst>
          </p:cNvPr>
          <p:cNvSpPr>
            <a:spLocks noGrp="1"/>
          </p:cNvSpPr>
          <p:nvPr>
            <p:ph type="body" sz="quarter" idx="12" hasCustomPrompt="1"/>
          </p:nvPr>
        </p:nvSpPr>
        <p:spPr>
          <a:xfrm>
            <a:off x="10703429" y="3604524"/>
            <a:ext cx="4445667" cy="595313"/>
          </a:xfrm>
        </p:spPr>
        <p:txBody>
          <a:bodyPr>
            <a:noAutofit/>
          </a:bodyPr>
          <a:lstStyle>
            <a:lvl1pPr>
              <a:defRPr sz="1800" b="0"/>
            </a:lvl1pPr>
            <a:lvl2pPr>
              <a:defRPr sz="1800"/>
            </a:lvl2pPr>
            <a:lvl3pPr>
              <a:defRPr sz="1620"/>
            </a:lvl3pPr>
            <a:lvl4pPr>
              <a:defRPr sz="1440"/>
            </a:lvl4pPr>
            <a:lvl5pPr>
              <a:defRPr sz="1440"/>
            </a:lvl5pPr>
          </a:lstStyle>
          <a:p>
            <a:pPr lvl="0"/>
            <a:r>
              <a:rPr lang="fr-FR"/>
              <a:t>xxx</a:t>
            </a:r>
          </a:p>
        </p:txBody>
      </p:sp>
      <p:sp>
        <p:nvSpPr>
          <p:cNvPr id="17" name="Espace réservé du texte 11">
            <a:extLst>
              <a:ext uri="{FF2B5EF4-FFF2-40B4-BE49-F238E27FC236}">
                <a16:creationId xmlns:a16="http://schemas.microsoft.com/office/drawing/2014/main" id="{534D92FD-2B65-06F5-1CC0-E93CC9DFD5E9}"/>
              </a:ext>
            </a:extLst>
          </p:cNvPr>
          <p:cNvSpPr>
            <a:spLocks noGrp="1"/>
          </p:cNvSpPr>
          <p:nvPr>
            <p:ph type="body" sz="quarter" idx="13" hasCustomPrompt="1"/>
          </p:nvPr>
        </p:nvSpPr>
        <p:spPr>
          <a:xfrm>
            <a:off x="10692733" y="4338300"/>
            <a:ext cx="4445667" cy="838200"/>
          </a:xfrm>
        </p:spPr>
        <p:txBody>
          <a:bodyPr anchor="b">
            <a:noAutofit/>
          </a:bodyPr>
          <a:lstStyle>
            <a:lvl1pPr>
              <a:defRPr sz="6300">
                <a:solidFill>
                  <a:schemeClr val="tx2"/>
                </a:solidFill>
              </a:defRPr>
            </a:lvl1pPr>
            <a:lvl2pPr>
              <a:defRPr sz="6300"/>
            </a:lvl2pPr>
            <a:lvl3pPr>
              <a:defRPr sz="6300"/>
            </a:lvl3pPr>
            <a:lvl4pPr>
              <a:defRPr sz="6300"/>
            </a:lvl4pPr>
            <a:lvl5pPr>
              <a:defRPr sz="6300"/>
            </a:lvl5pPr>
          </a:lstStyle>
          <a:p>
            <a:pPr lvl="0"/>
            <a:r>
              <a:rPr lang="fr-FR"/>
              <a:t>XX</a:t>
            </a:r>
          </a:p>
        </p:txBody>
      </p:sp>
      <p:sp>
        <p:nvSpPr>
          <p:cNvPr id="18" name="Espace réservé du texte 13">
            <a:extLst>
              <a:ext uri="{FF2B5EF4-FFF2-40B4-BE49-F238E27FC236}">
                <a16:creationId xmlns:a16="http://schemas.microsoft.com/office/drawing/2014/main" id="{E82784F5-BAEF-5431-D360-5DC350FEE9DE}"/>
              </a:ext>
            </a:extLst>
          </p:cNvPr>
          <p:cNvSpPr>
            <a:spLocks noGrp="1"/>
          </p:cNvSpPr>
          <p:nvPr>
            <p:ph type="body" sz="quarter" idx="14" hasCustomPrompt="1"/>
          </p:nvPr>
        </p:nvSpPr>
        <p:spPr>
          <a:xfrm>
            <a:off x="10703429" y="5112483"/>
            <a:ext cx="4445667" cy="595313"/>
          </a:xfrm>
        </p:spPr>
        <p:txBody>
          <a:bodyPr>
            <a:noAutofit/>
          </a:bodyPr>
          <a:lstStyle>
            <a:lvl1pPr>
              <a:defRPr sz="1800" b="0">
                <a:solidFill>
                  <a:schemeClr val="tx2"/>
                </a:solidFill>
              </a:defRPr>
            </a:lvl1pPr>
            <a:lvl2pPr>
              <a:defRPr sz="1800"/>
            </a:lvl2pPr>
            <a:lvl3pPr>
              <a:defRPr sz="1620"/>
            </a:lvl3pPr>
            <a:lvl4pPr>
              <a:defRPr sz="1440"/>
            </a:lvl4pPr>
            <a:lvl5pPr>
              <a:defRPr sz="1440"/>
            </a:lvl5pPr>
          </a:lstStyle>
          <a:p>
            <a:pPr lvl="0"/>
            <a:r>
              <a:rPr lang="fr-FR"/>
              <a:t>xxx</a:t>
            </a:r>
          </a:p>
        </p:txBody>
      </p:sp>
      <p:sp>
        <p:nvSpPr>
          <p:cNvPr id="19" name="Espace réservé du texte 11">
            <a:extLst>
              <a:ext uri="{FF2B5EF4-FFF2-40B4-BE49-F238E27FC236}">
                <a16:creationId xmlns:a16="http://schemas.microsoft.com/office/drawing/2014/main" id="{F6E24184-9A0B-922D-A6AD-F8078245A67D}"/>
              </a:ext>
            </a:extLst>
          </p:cNvPr>
          <p:cNvSpPr>
            <a:spLocks noGrp="1"/>
          </p:cNvSpPr>
          <p:nvPr>
            <p:ph type="body" sz="quarter" idx="15" hasCustomPrompt="1"/>
          </p:nvPr>
        </p:nvSpPr>
        <p:spPr>
          <a:xfrm>
            <a:off x="10692733" y="5846257"/>
            <a:ext cx="4445667" cy="838200"/>
          </a:xfrm>
        </p:spPr>
        <p:txBody>
          <a:bodyPr anchor="b">
            <a:noAutofit/>
          </a:bodyPr>
          <a:lstStyle>
            <a:lvl1pPr>
              <a:defRPr sz="6300"/>
            </a:lvl1pPr>
            <a:lvl2pPr>
              <a:defRPr sz="6300"/>
            </a:lvl2pPr>
            <a:lvl3pPr>
              <a:defRPr sz="6300"/>
            </a:lvl3pPr>
            <a:lvl4pPr>
              <a:defRPr sz="6300"/>
            </a:lvl4pPr>
            <a:lvl5pPr>
              <a:defRPr sz="6300"/>
            </a:lvl5pPr>
          </a:lstStyle>
          <a:p>
            <a:pPr lvl="0"/>
            <a:r>
              <a:rPr lang="fr-FR"/>
              <a:t>XX</a:t>
            </a:r>
          </a:p>
        </p:txBody>
      </p:sp>
      <p:sp>
        <p:nvSpPr>
          <p:cNvPr id="20" name="Espace réservé du texte 13">
            <a:extLst>
              <a:ext uri="{FF2B5EF4-FFF2-40B4-BE49-F238E27FC236}">
                <a16:creationId xmlns:a16="http://schemas.microsoft.com/office/drawing/2014/main" id="{9A075AD2-DA68-782F-9F43-B049B7F04F71}"/>
              </a:ext>
            </a:extLst>
          </p:cNvPr>
          <p:cNvSpPr>
            <a:spLocks noGrp="1"/>
          </p:cNvSpPr>
          <p:nvPr>
            <p:ph type="body" sz="quarter" idx="16" hasCustomPrompt="1"/>
          </p:nvPr>
        </p:nvSpPr>
        <p:spPr>
          <a:xfrm>
            <a:off x="10703429" y="6620440"/>
            <a:ext cx="4445667" cy="595313"/>
          </a:xfrm>
        </p:spPr>
        <p:txBody>
          <a:bodyPr>
            <a:noAutofit/>
          </a:bodyPr>
          <a:lstStyle>
            <a:lvl1pPr>
              <a:defRPr sz="1800" b="0"/>
            </a:lvl1pPr>
            <a:lvl2pPr>
              <a:defRPr sz="1800"/>
            </a:lvl2pPr>
            <a:lvl3pPr>
              <a:defRPr sz="1620"/>
            </a:lvl3pPr>
            <a:lvl4pPr>
              <a:defRPr sz="1440"/>
            </a:lvl4pPr>
            <a:lvl5pPr>
              <a:defRPr sz="1440"/>
            </a:lvl5pPr>
          </a:lstStyle>
          <a:p>
            <a:pPr lvl="0"/>
            <a:r>
              <a:rPr lang="fr-FR"/>
              <a:t>xxx</a:t>
            </a:r>
          </a:p>
        </p:txBody>
      </p:sp>
    </p:spTree>
    <p:extLst>
      <p:ext uri="{BB962C8B-B14F-4D97-AF65-F5344CB8AC3E}">
        <p14:creationId xmlns:p14="http://schemas.microsoft.com/office/powerpoint/2010/main" val="170756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7057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394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8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0768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BA75DA-5A9B-B237-32AD-5FF30923E045}"/>
              </a:ext>
            </a:extLst>
          </p:cNvPr>
          <p:cNvSpPr/>
          <p:nvPr userDrawn="1"/>
        </p:nvSpPr>
        <p:spPr>
          <a:xfrm>
            <a:off x="433951" y="341464"/>
            <a:ext cx="15361805" cy="8167536"/>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a:xfrm>
            <a:off x="673768" y="3491065"/>
            <a:ext cx="14845632" cy="1868334"/>
          </a:xfrm>
        </p:spPr>
        <p:txBody>
          <a:bodyPr/>
          <a:lstStyle/>
          <a:p>
            <a:r>
              <a:rPr lang="fr-FR"/>
              <a:t>Modifiez le style du titre</a:t>
            </a:r>
          </a:p>
        </p:txBody>
      </p:sp>
    </p:spTree>
    <p:extLst>
      <p:ext uri="{BB962C8B-B14F-4D97-AF65-F5344CB8AC3E}">
        <p14:creationId xmlns:p14="http://schemas.microsoft.com/office/powerpoint/2010/main" val="1301719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9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90713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0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9789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9726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98132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11268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5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1"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2" y="1970854"/>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72975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2178E-D9E4-4E31-A2B8-43E3EA00F077}" type="datetimeFigureOut">
              <a:rPr lang="fr-FR" smtClean="0"/>
              <a:t>18/03/2026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8350C66-048F-4B4A-958A-206F8571B310}" type="slidenum">
              <a:rPr lang="fr-FR" smtClean="0"/>
              <a:t>‹N°›</a:t>
            </a:fld>
            <a:endParaRPr lang="fr-FR"/>
          </a:p>
        </p:txBody>
      </p:sp>
    </p:spTree>
    <p:extLst>
      <p:ext uri="{BB962C8B-B14F-4D97-AF65-F5344CB8AC3E}">
        <p14:creationId xmlns:p14="http://schemas.microsoft.com/office/powerpoint/2010/main" val="1254079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Couverture">
    <p:bg>
      <p:bgPr>
        <a:solidFill>
          <a:schemeClr val="bg1"/>
        </a:solidFill>
        <a:effectLst/>
      </p:bgPr>
    </p:bg>
    <p:spTree>
      <p:nvGrpSpPr>
        <p:cNvPr id="1" name=""/>
        <p:cNvGrpSpPr/>
        <p:nvPr/>
      </p:nvGrpSpPr>
      <p:grpSpPr>
        <a:xfrm>
          <a:off x="0" y="0"/>
          <a:ext cx="0" cy="0"/>
          <a:chOff x="0" y="0"/>
          <a:chExt cx="0" cy="0"/>
        </a:xfrm>
      </p:grpSpPr>
      <p:pic>
        <p:nvPicPr>
          <p:cNvPr id="29" name="bg object 29"/>
          <p:cNvPicPr/>
          <p:nvPr userDrawn="1"/>
        </p:nvPicPr>
        <p:blipFill>
          <a:blip r:embed="rId2" cstate="print">
            <a:extLst>
              <a:ext uri="{28A0092B-C50C-407E-A947-70E740481C1C}">
                <a14:useLocalDpi xmlns:a14="http://schemas.microsoft.com/office/drawing/2010/main" val="0"/>
              </a:ext>
            </a:extLst>
          </a:blip>
          <a:srcRect/>
          <a:stretch/>
        </p:blipFill>
        <p:spPr>
          <a:xfrm>
            <a:off x="14490930" y="8973259"/>
            <a:ext cx="1257070" cy="645340"/>
          </a:xfrm>
          <a:prstGeom prst="rect">
            <a:avLst/>
          </a:prstGeom>
        </p:spPr>
      </p:pic>
      <p:pic>
        <p:nvPicPr>
          <p:cNvPr id="30" name="bg object 30"/>
          <p:cNvPicPr/>
          <p:nvPr userDrawn="1"/>
        </p:nvPicPr>
        <p:blipFill>
          <a:blip r:embed="rId3" cstate="print">
            <a:extLst>
              <a:ext uri="{28A0092B-C50C-407E-A947-70E740481C1C}">
                <a14:useLocalDpi xmlns:a14="http://schemas.microsoft.com/office/drawing/2010/main" val="0"/>
              </a:ext>
            </a:extLst>
          </a:blip>
          <a:srcRect/>
          <a:stretch/>
        </p:blipFill>
        <p:spPr>
          <a:xfrm>
            <a:off x="9904964" y="8713125"/>
            <a:ext cx="1638980" cy="1165150"/>
          </a:xfrm>
          <a:prstGeom prst="rect">
            <a:avLst/>
          </a:prstGeom>
        </p:spPr>
      </p:pic>
      <p:pic>
        <p:nvPicPr>
          <p:cNvPr id="31" name="bg object 31"/>
          <p:cNvPicPr/>
          <p:nvPr userDrawn="1"/>
        </p:nvPicPr>
        <p:blipFill>
          <a:blip r:embed="rId4" cstate="print"/>
          <a:stretch>
            <a:fillRect/>
          </a:stretch>
        </p:blipFill>
        <p:spPr>
          <a:xfrm>
            <a:off x="11561803" y="8930525"/>
            <a:ext cx="692910" cy="694795"/>
          </a:xfrm>
          <a:prstGeom prst="rect">
            <a:avLst/>
          </a:prstGeom>
        </p:spPr>
      </p:pic>
      <p:pic>
        <p:nvPicPr>
          <p:cNvPr id="32" name="bg object 32"/>
          <p:cNvPicPr/>
          <p:nvPr userDrawn="1"/>
        </p:nvPicPr>
        <p:blipFill>
          <a:blip r:embed="rId5" cstate="print"/>
          <a:stretch>
            <a:fillRect/>
          </a:stretch>
        </p:blipFill>
        <p:spPr>
          <a:xfrm>
            <a:off x="12454615" y="9071864"/>
            <a:ext cx="1838879" cy="423558"/>
          </a:xfrm>
          <a:prstGeom prst="rect">
            <a:avLst/>
          </a:prstGeom>
        </p:spPr>
      </p:pic>
      <p:pic>
        <p:nvPicPr>
          <p:cNvPr id="33" name="bg object 33"/>
          <p:cNvPicPr/>
          <p:nvPr/>
        </p:nvPicPr>
        <p:blipFill>
          <a:blip r:embed="rId6" cstate="print"/>
          <a:stretch>
            <a:fillRect/>
          </a:stretch>
        </p:blipFill>
        <p:spPr>
          <a:xfrm>
            <a:off x="7018270" y="8881231"/>
            <a:ext cx="2686792" cy="881769"/>
          </a:xfrm>
          <a:prstGeom prst="rect">
            <a:avLst/>
          </a:prstGeom>
        </p:spPr>
      </p:pic>
      <p:sp>
        <p:nvSpPr>
          <p:cNvPr id="2" name="Holder 2"/>
          <p:cNvSpPr>
            <a:spLocks noGrp="1"/>
          </p:cNvSpPr>
          <p:nvPr>
            <p:ph type="title"/>
          </p:nvPr>
        </p:nvSpPr>
        <p:spPr>
          <a:xfrm>
            <a:off x="6400800" y="2365518"/>
            <a:ext cx="7437756" cy="3159760"/>
          </a:xfrm>
          <a:prstGeom prst="rect">
            <a:avLst/>
          </a:prstGeom>
        </p:spPr>
        <p:txBody>
          <a:bodyPr lIns="0" tIns="0" rIns="0" bIns="0"/>
          <a:lstStyle>
            <a:lvl1pPr>
              <a:defRPr sz="8000" b="1" i="0">
                <a:solidFill>
                  <a:srgbClr val="519F44"/>
                </a:solidFill>
                <a:latin typeface="Arial"/>
                <a:cs typeface="Arial"/>
              </a:defRPr>
            </a:lvl1pPr>
          </a:lstStyle>
          <a:p>
            <a:endParaRPr/>
          </a:p>
        </p:txBody>
      </p:sp>
      <p:pic>
        <p:nvPicPr>
          <p:cNvPr id="6" name="object 4">
            <a:extLst>
              <a:ext uri="{FF2B5EF4-FFF2-40B4-BE49-F238E27FC236}">
                <a16:creationId xmlns:a16="http://schemas.microsoft.com/office/drawing/2014/main" id="{BB970D1A-FF6F-0F07-30A9-295405CD9F6F}"/>
              </a:ext>
            </a:extLst>
          </p:cNvPr>
          <p:cNvPicPr/>
          <p:nvPr userDrawn="1"/>
        </p:nvPicPr>
        <p:blipFill>
          <a:blip r:embed="rId7" cstate="print">
            <a:extLst>
              <a:ext uri="{28A0092B-C50C-407E-A947-70E740481C1C}">
                <a14:useLocalDpi xmlns:a14="http://schemas.microsoft.com/office/drawing/2010/main" val="0"/>
              </a:ext>
            </a:extLst>
          </a:blip>
          <a:srcRect/>
          <a:stretch/>
        </p:blipFill>
        <p:spPr>
          <a:xfrm>
            <a:off x="541768" y="1000785"/>
            <a:ext cx="5376635" cy="6708114"/>
          </a:xfrm>
          <a:prstGeom prst="rect">
            <a:avLst/>
          </a:prstGeom>
        </p:spPr>
      </p:pic>
      <p:pic>
        <p:nvPicPr>
          <p:cNvPr id="11" name="Image 10">
            <a:extLst>
              <a:ext uri="{FF2B5EF4-FFF2-40B4-BE49-F238E27FC236}">
                <a16:creationId xmlns:a16="http://schemas.microsoft.com/office/drawing/2014/main" id="{301A7DD1-1100-51BE-44CE-9FBFEB36657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13080" y="8973259"/>
            <a:ext cx="5433719" cy="697715"/>
          </a:xfrm>
          <a:prstGeom prst="rect">
            <a:avLst/>
          </a:prstGeom>
        </p:spPr>
      </p:pic>
      <p:sp>
        <p:nvSpPr>
          <p:cNvPr id="14" name="Rectangle 13">
            <a:extLst>
              <a:ext uri="{FF2B5EF4-FFF2-40B4-BE49-F238E27FC236}">
                <a16:creationId xmlns:a16="http://schemas.microsoft.com/office/drawing/2014/main" id="{A7F65C39-52E4-835F-0F08-AB41F0822A04}"/>
              </a:ext>
            </a:extLst>
          </p:cNvPr>
          <p:cNvSpPr/>
          <p:nvPr userDrawn="1"/>
        </p:nvSpPr>
        <p:spPr>
          <a:xfrm>
            <a:off x="530357" y="8350605"/>
            <a:ext cx="15265399"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8860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3200"/>
            </a:lvl1pPr>
          </a:lstStyle>
          <a:p>
            <a:r>
              <a:rPr lang="fr-FR" dirty="0"/>
              <a:t>Modifiez le style du titre</a:t>
            </a:r>
          </a:p>
        </p:txBody>
      </p:sp>
    </p:spTree>
    <p:extLst>
      <p:ext uri="{BB962C8B-B14F-4D97-AF65-F5344CB8AC3E}">
        <p14:creationId xmlns:p14="http://schemas.microsoft.com/office/powerpoint/2010/main" val="385274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BA75DA-5A9B-B237-32AD-5FF30923E045}"/>
              </a:ext>
            </a:extLst>
          </p:cNvPr>
          <p:cNvSpPr/>
          <p:nvPr userDrawn="1"/>
        </p:nvSpPr>
        <p:spPr>
          <a:xfrm>
            <a:off x="433951" y="341464"/>
            <a:ext cx="15361805" cy="8167536"/>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a:xfrm>
            <a:off x="673768" y="3491065"/>
            <a:ext cx="14845632" cy="1868334"/>
          </a:xfrm>
        </p:spPr>
        <p:txBody>
          <a:bodyPr/>
          <a:lstStyle/>
          <a:p>
            <a:r>
              <a:rPr lang="fr-FR"/>
              <a:t>Modifiez le style du titre</a:t>
            </a:r>
          </a:p>
        </p:txBody>
      </p:sp>
    </p:spTree>
    <p:extLst>
      <p:ext uri="{BB962C8B-B14F-4D97-AF65-F5344CB8AC3E}">
        <p14:creationId xmlns:p14="http://schemas.microsoft.com/office/powerpoint/2010/main" val="74175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2700000"/>
            <a:ext cx="14651200" cy="5867400"/>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49277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3200"/>
            </a:lvl1pPr>
          </a:lstStyle>
          <a:p>
            <a:r>
              <a:rPr lang="fr-FR" dirty="0"/>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440493"/>
            <a:ext cx="14651200" cy="7126907"/>
          </a:xfrm>
        </p:spPr>
        <p:txBody>
          <a:bodyPr lIns="9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51996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texte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3200"/>
            </a:lvl1pPr>
          </a:lstStyle>
          <a:p>
            <a:r>
              <a:rPr lang="fr-FR" dirty="0"/>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465545"/>
            <a:ext cx="6955000" cy="710185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2">
            <a:extLst>
              <a:ext uri="{FF2B5EF4-FFF2-40B4-BE49-F238E27FC236}">
                <a16:creationId xmlns:a16="http://schemas.microsoft.com/office/drawing/2014/main" id="{A96861DA-429E-06AB-2527-3B429BCC5086}"/>
              </a:ext>
            </a:extLst>
          </p:cNvPr>
          <p:cNvSpPr>
            <a:spLocks noGrp="1"/>
          </p:cNvSpPr>
          <p:nvPr>
            <p:ph type="body" sz="quarter" idx="11"/>
          </p:nvPr>
        </p:nvSpPr>
        <p:spPr>
          <a:xfrm>
            <a:off x="8509002" y="1465545"/>
            <a:ext cx="6955000" cy="7101855"/>
          </a:xfrm>
        </p:spPr>
        <p:txBody>
          <a:bodyPr lIns="9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91111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et contenu">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normAutofit/>
          </a:bodyPr>
          <a:lstStyle>
            <a:lvl1pPr>
              <a:defRPr sz="3200"/>
            </a:lvl1p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528175"/>
            <a:ext cx="8783800" cy="7039225"/>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pour une image  5">
            <a:extLst>
              <a:ext uri="{FF2B5EF4-FFF2-40B4-BE49-F238E27FC236}">
                <a16:creationId xmlns:a16="http://schemas.microsoft.com/office/drawing/2014/main" id="{3D81F347-95E4-AECA-2AC9-54733CCFE6C6}"/>
              </a:ext>
            </a:extLst>
          </p:cNvPr>
          <p:cNvSpPr>
            <a:spLocks noGrp="1"/>
          </p:cNvSpPr>
          <p:nvPr>
            <p:ph type="pic" sz="quarter" idx="11"/>
          </p:nvPr>
        </p:nvSpPr>
        <p:spPr>
          <a:xfrm>
            <a:off x="10261600" y="1528175"/>
            <a:ext cx="5257800" cy="7039563"/>
          </a:xfrm>
        </p:spPr>
        <p:txBody>
          <a:bodyPr/>
          <a:lstStyle/>
          <a:p>
            <a:endParaRPr lang="fr-FR"/>
          </a:p>
        </p:txBody>
      </p:sp>
    </p:spTree>
    <p:extLst>
      <p:ext uri="{BB962C8B-B14F-4D97-AF65-F5344CB8AC3E}">
        <p14:creationId xmlns:p14="http://schemas.microsoft.com/office/powerpoint/2010/main" val="72629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et chiffres clé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a:xfrm>
            <a:off x="673768" y="359007"/>
            <a:ext cx="14845632" cy="998820"/>
          </a:xfrm>
        </p:spPr>
        <p:txBody>
          <a:bodyPr>
            <a:normAutofit/>
          </a:bodyPr>
          <a:lstStyle>
            <a:lvl1pPr>
              <a:defRPr sz="3200"/>
            </a:lvl1p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1528175"/>
            <a:ext cx="9088600" cy="7039225"/>
          </a:xfrm>
        </p:spPr>
        <p:txBody>
          <a:bodyPr lIns="9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5" name="Espace réservé du texte 11">
            <a:extLst>
              <a:ext uri="{FF2B5EF4-FFF2-40B4-BE49-F238E27FC236}">
                <a16:creationId xmlns:a16="http://schemas.microsoft.com/office/drawing/2014/main" id="{58B58B07-A745-CD1A-9E1D-E47209F16410}"/>
              </a:ext>
            </a:extLst>
          </p:cNvPr>
          <p:cNvSpPr>
            <a:spLocks noGrp="1"/>
          </p:cNvSpPr>
          <p:nvPr>
            <p:ph type="body" sz="quarter" idx="11" hasCustomPrompt="1"/>
          </p:nvPr>
        </p:nvSpPr>
        <p:spPr>
          <a:xfrm>
            <a:off x="10692733" y="2830341"/>
            <a:ext cx="4445667" cy="838200"/>
          </a:xfrm>
        </p:spPr>
        <p:txBody>
          <a:bodyPr anchor="b">
            <a:noAutofit/>
          </a:bodyPr>
          <a:lstStyle>
            <a:lvl1pPr>
              <a:defRPr sz="7000"/>
            </a:lvl1pPr>
            <a:lvl2pPr>
              <a:defRPr sz="7000"/>
            </a:lvl2pPr>
            <a:lvl3pPr>
              <a:defRPr sz="7000"/>
            </a:lvl3pPr>
            <a:lvl4pPr>
              <a:defRPr sz="7000"/>
            </a:lvl4pPr>
            <a:lvl5pPr>
              <a:defRPr sz="7000"/>
            </a:lvl5pPr>
          </a:lstStyle>
          <a:p>
            <a:pPr lvl="0"/>
            <a:r>
              <a:rPr lang="fr-FR"/>
              <a:t>XX</a:t>
            </a:r>
          </a:p>
        </p:txBody>
      </p:sp>
      <p:sp>
        <p:nvSpPr>
          <p:cNvPr id="16" name="Espace réservé du texte 13">
            <a:extLst>
              <a:ext uri="{FF2B5EF4-FFF2-40B4-BE49-F238E27FC236}">
                <a16:creationId xmlns:a16="http://schemas.microsoft.com/office/drawing/2014/main" id="{49CF4BCE-5BFD-43F6-8B6A-84EB7E95142F}"/>
              </a:ext>
            </a:extLst>
          </p:cNvPr>
          <p:cNvSpPr>
            <a:spLocks noGrp="1"/>
          </p:cNvSpPr>
          <p:nvPr>
            <p:ph type="body" sz="quarter" idx="12" hasCustomPrompt="1"/>
          </p:nvPr>
        </p:nvSpPr>
        <p:spPr>
          <a:xfrm>
            <a:off x="10703428" y="3604524"/>
            <a:ext cx="4445667" cy="595313"/>
          </a:xfrm>
        </p:spPr>
        <p:txBody>
          <a:bodyPr>
            <a:noAutofit/>
          </a:bodyPr>
          <a:lstStyle>
            <a:lvl1pPr>
              <a:defRPr sz="2000" b="0"/>
            </a:lvl1pPr>
            <a:lvl2pPr>
              <a:defRPr sz="2000"/>
            </a:lvl2pPr>
            <a:lvl3pPr>
              <a:defRPr sz="1800"/>
            </a:lvl3pPr>
            <a:lvl4pPr>
              <a:defRPr sz="1600"/>
            </a:lvl4pPr>
            <a:lvl5pPr>
              <a:defRPr sz="1600"/>
            </a:lvl5pPr>
          </a:lstStyle>
          <a:p>
            <a:pPr lvl="0"/>
            <a:r>
              <a:rPr lang="fr-FR"/>
              <a:t>xxx</a:t>
            </a:r>
          </a:p>
        </p:txBody>
      </p:sp>
      <p:sp>
        <p:nvSpPr>
          <p:cNvPr id="17" name="Espace réservé du texte 11">
            <a:extLst>
              <a:ext uri="{FF2B5EF4-FFF2-40B4-BE49-F238E27FC236}">
                <a16:creationId xmlns:a16="http://schemas.microsoft.com/office/drawing/2014/main" id="{534D92FD-2B65-06F5-1CC0-E93CC9DFD5E9}"/>
              </a:ext>
            </a:extLst>
          </p:cNvPr>
          <p:cNvSpPr>
            <a:spLocks noGrp="1"/>
          </p:cNvSpPr>
          <p:nvPr>
            <p:ph type="body" sz="quarter" idx="13" hasCustomPrompt="1"/>
          </p:nvPr>
        </p:nvSpPr>
        <p:spPr>
          <a:xfrm>
            <a:off x="10692733" y="4338299"/>
            <a:ext cx="4445667" cy="838200"/>
          </a:xfrm>
        </p:spPr>
        <p:txBody>
          <a:bodyPr anchor="b">
            <a:noAutofit/>
          </a:bodyPr>
          <a:lstStyle>
            <a:lvl1pPr>
              <a:defRPr sz="7000">
                <a:solidFill>
                  <a:schemeClr val="tx2"/>
                </a:solidFill>
              </a:defRPr>
            </a:lvl1pPr>
            <a:lvl2pPr>
              <a:defRPr sz="7000"/>
            </a:lvl2pPr>
            <a:lvl3pPr>
              <a:defRPr sz="7000"/>
            </a:lvl3pPr>
            <a:lvl4pPr>
              <a:defRPr sz="7000"/>
            </a:lvl4pPr>
            <a:lvl5pPr>
              <a:defRPr sz="7000"/>
            </a:lvl5pPr>
          </a:lstStyle>
          <a:p>
            <a:pPr lvl="0"/>
            <a:r>
              <a:rPr lang="fr-FR"/>
              <a:t>XX</a:t>
            </a:r>
          </a:p>
        </p:txBody>
      </p:sp>
      <p:sp>
        <p:nvSpPr>
          <p:cNvPr id="18" name="Espace réservé du texte 13">
            <a:extLst>
              <a:ext uri="{FF2B5EF4-FFF2-40B4-BE49-F238E27FC236}">
                <a16:creationId xmlns:a16="http://schemas.microsoft.com/office/drawing/2014/main" id="{E82784F5-BAEF-5431-D360-5DC350FEE9DE}"/>
              </a:ext>
            </a:extLst>
          </p:cNvPr>
          <p:cNvSpPr>
            <a:spLocks noGrp="1"/>
          </p:cNvSpPr>
          <p:nvPr>
            <p:ph type="body" sz="quarter" idx="14" hasCustomPrompt="1"/>
          </p:nvPr>
        </p:nvSpPr>
        <p:spPr>
          <a:xfrm>
            <a:off x="10703428" y="5112482"/>
            <a:ext cx="4445667" cy="595313"/>
          </a:xfrm>
        </p:spPr>
        <p:txBody>
          <a:bodyPr>
            <a:noAutofit/>
          </a:bodyPr>
          <a:lstStyle>
            <a:lvl1pPr>
              <a:defRPr sz="2000" b="0">
                <a:solidFill>
                  <a:schemeClr val="tx2"/>
                </a:solidFill>
              </a:defRPr>
            </a:lvl1pPr>
            <a:lvl2pPr>
              <a:defRPr sz="2000"/>
            </a:lvl2pPr>
            <a:lvl3pPr>
              <a:defRPr sz="1800"/>
            </a:lvl3pPr>
            <a:lvl4pPr>
              <a:defRPr sz="1600"/>
            </a:lvl4pPr>
            <a:lvl5pPr>
              <a:defRPr sz="1600"/>
            </a:lvl5pPr>
          </a:lstStyle>
          <a:p>
            <a:pPr lvl="0"/>
            <a:r>
              <a:rPr lang="fr-FR"/>
              <a:t>xxx</a:t>
            </a:r>
          </a:p>
        </p:txBody>
      </p:sp>
      <p:sp>
        <p:nvSpPr>
          <p:cNvPr id="19" name="Espace réservé du texte 11">
            <a:extLst>
              <a:ext uri="{FF2B5EF4-FFF2-40B4-BE49-F238E27FC236}">
                <a16:creationId xmlns:a16="http://schemas.microsoft.com/office/drawing/2014/main" id="{F6E24184-9A0B-922D-A6AD-F8078245A67D}"/>
              </a:ext>
            </a:extLst>
          </p:cNvPr>
          <p:cNvSpPr>
            <a:spLocks noGrp="1"/>
          </p:cNvSpPr>
          <p:nvPr>
            <p:ph type="body" sz="quarter" idx="15" hasCustomPrompt="1"/>
          </p:nvPr>
        </p:nvSpPr>
        <p:spPr>
          <a:xfrm>
            <a:off x="10692733" y="5846257"/>
            <a:ext cx="4445667" cy="838200"/>
          </a:xfrm>
        </p:spPr>
        <p:txBody>
          <a:bodyPr anchor="b">
            <a:noAutofit/>
          </a:bodyPr>
          <a:lstStyle>
            <a:lvl1pPr>
              <a:defRPr sz="7000"/>
            </a:lvl1pPr>
            <a:lvl2pPr>
              <a:defRPr sz="7000"/>
            </a:lvl2pPr>
            <a:lvl3pPr>
              <a:defRPr sz="7000"/>
            </a:lvl3pPr>
            <a:lvl4pPr>
              <a:defRPr sz="7000"/>
            </a:lvl4pPr>
            <a:lvl5pPr>
              <a:defRPr sz="7000"/>
            </a:lvl5pPr>
          </a:lstStyle>
          <a:p>
            <a:pPr lvl="0"/>
            <a:r>
              <a:rPr lang="fr-FR"/>
              <a:t>XX</a:t>
            </a:r>
          </a:p>
        </p:txBody>
      </p:sp>
      <p:sp>
        <p:nvSpPr>
          <p:cNvPr id="20" name="Espace réservé du texte 13">
            <a:extLst>
              <a:ext uri="{FF2B5EF4-FFF2-40B4-BE49-F238E27FC236}">
                <a16:creationId xmlns:a16="http://schemas.microsoft.com/office/drawing/2014/main" id="{9A075AD2-DA68-782F-9F43-B049B7F04F71}"/>
              </a:ext>
            </a:extLst>
          </p:cNvPr>
          <p:cNvSpPr>
            <a:spLocks noGrp="1"/>
          </p:cNvSpPr>
          <p:nvPr>
            <p:ph type="body" sz="quarter" idx="16" hasCustomPrompt="1"/>
          </p:nvPr>
        </p:nvSpPr>
        <p:spPr>
          <a:xfrm>
            <a:off x="10703428" y="6620440"/>
            <a:ext cx="4445667" cy="595313"/>
          </a:xfrm>
        </p:spPr>
        <p:txBody>
          <a:bodyPr>
            <a:noAutofit/>
          </a:bodyPr>
          <a:lstStyle>
            <a:lvl1pPr>
              <a:defRPr sz="2000" b="0"/>
            </a:lvl1pPr>
            <a:lvl2pPr>
              <a:defRPr sz="2000"/>
            </a:lvl2pPr>
            <a:lvl3pPr>
              <a:defRPr sz="1800"/>
            </a:lvl3pPr>
            <a:lvl4pPr>
              <a:defRPr sz="1600"/>
            </a:lvl4pPr>
            <a:lvl5pPr>
              <a:defRPr sz="1600"/>
            </a:lvl5pPr>
          </a:lstStyle>
          <a:p>
            <a:pPr lvl="0"/>
            <a:r>
              <a:rPr lang="fr-FR"/>
              <a:t>xxx</a:t>
            </a:r>
          </a:p>
        </p:txBody>
      </p:sp>
    </p:spTree>
    <p:extLst>
      <p:ext uri="{BB962C8B-B14F-4D97-AF65-F5344CB8AC3E}">
        <p14:creationId xmlns:p14="http://schemas.microsoft.com/office/powerpoint/2010/main" val="342554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16410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027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55734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1947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61952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7858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exte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2700000"/>
            <a:ext cx="6955000" cy="5867400"/>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2">
            <a:extLst>
              <a:ext uri="{FF2B5EF4-FFF2-40B4-BE49-F238E27FC236}">
                <a16:creationId xmlns:a16="http://schemas.microsoft.com/office/drawing/2014/main" id="{A96861DA-429E-06AB-2527-3B429BCC5086}"/>
              </a:ext>
            </a:extLst>
          </p:cNvPr>
          <p:cNvSpPr>
            <a:spLocks noGrp="1"/>
          </p:cNvSpPr>
          <p:nvPr>
            <p:ph type="body" sz="quarter" idx="11"/>
          </p:nvPr>
        </p:nvSpPr>
        <p:spPr>
          <a:xfrm>
            <a:off x="8509002" y="2700000"/>
            <a:ext cx="6955000" cy="5867400"/>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7383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08703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44307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878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et contenu">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2700000"/>
            <a:ext cx="8783800" cy="5867400"/>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pour une image  5">
            <a:extLst>
              <a:ext uri="{FF2B5EF4-FFF2-40B4-BE49-F238E27FC236}">
                <a16:creationId xmlns:a16="http://schemas.microsoft.com/office/drawing/2014/main" id="{3D81F347-95E4-AECA-2AC9-54733CCFE6C6}"/>
              </a:ext>
            </a:extLst>
          </p:cNvPr>
          <p:cNvSpPr>
            <a:spLocks noGrp="1"/>
          </p:cNvSpPr>
          <p:nvPr>
            <p:ph type="pic" sz="quarter" idx="11"/>
          </p:nvPr>
        </p:nvSpPr>
        <p:spPr>
          <a:xfrm>
            <a:off x="10261600" y="2700338"/>
            <a:ext cx="5257800" cy="5867400"/>
          </a:xfrm>
        </p:spPr>
        <p:txBody>
          <a:bodyPr/>
          <a:lstStyle/>
          <a:p>
            <a:endParaRPr lang="fr-FR"/>
          </a:p>
        </p:txBody>
      </p:sp>
    </p:spTree>
    <p:extLst>
      <p:ext uri="{BB962C8B-B14F-4D97-AF65-F5344CB8AC3E}">
        <p14:creationId xmlns:p14="http://schemas.microsoft.com/office/powerpoint/2010/main" val="38272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et chiffres clés">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E8BA5-3BF4-5C05-B34D-071C840BDF6F}"/>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6F0CD232-2DDA-B1C4-9813-57E217764157}"/>
              </a:ext>
            </a:extLst>
          </p:cNvPr>
          <p:cNvSpPr>
            <a:spLocks noGrp="1"/>
          </p:cNvSpPr>
          <p:nvPr>
            <p:ph type="body" sz="quarter" idx="10"/>
          </p:nvPr>
        </p:nvSpPr>
        <p:spPr>
          <a:xfrm>
            <a:off x="792000" y="2700000"/>
            <a:ext cx="9088600" cy="5867400"/>
          </a:xfrm>
        </p:spPr>
        <p:txBody>
          <a:bodyPr lIns="9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1">
            <a:extLst>
              <a:ext uri="{FF2B5EF4-FFF2-40B4-BE49-F238E27FC236}">
                <a16:creationId xmlns:a16="http://schemas.microsoft.com/office/drawing/2014/main" id="{58B58B07-A745-CD1A-9E1D-E47209F16410}"/>
              </a:ext>
            </a:extLst>
          </p:cNvPr>
          <p:cNvSpPr>
            <a:spLocks noGrp="1"/>
          </p:cNvSpPr>
          <p:nvPr>
            <p:ph type="body" sz="quarter" idx="11" hasCustomPrompt="1"/>
          </p:nvPr>
        </p:nvSpPr>
        <p:spPr>
          <a:xfrm>
            <a:off x="10692733" y="2830341"/>
            <a:ext cx="4445667" cy="838200"/>
          </a:xfrm>
        </p:spPr>
        <p:txBody>
          <a:bodyPr anchor="b">
            <a:noAutofit/>
          </a:bodyPr>
          <a:lstStyle>
            <a:lvl1pPr>
              <a:defRPr sz="7000"/>
            </a:lvl1pPr>
            <a:lvl2pPr>
              <a:defRPr sz="7000"/>
            </a:lvl2pPr>
            <a:lvl3pPr>
              <a:defRPr sz="7000"/>
            </a:lvl3pPr>
            <a:lvl4pPr>
              <a:defRPr sz="7000"/>
            </a:lvl4pPr>
            <a:lvl5pPr>
              <a:defRPr sz="7000"/>
            </a:lvl5pPr>
          </a:lstStyle>
          <a:p>
            <a:pPr lvl="0"/>
            <a:r>
              <a:rPr lang="fr-FR"/>
              <a:t>XX</a:t>
            </a:r>
          </a:p>
        </p:txBody>
      </p:sp>
      <p:sp>
        <p:nvSpPr>
          <p:cNvPr id="16" name="Espace réservé du texte 13">
            <a:extLst>
              <a:ext uri="{FF2B5EF4-FFF2-40B4-BE49-F238E27FC236}">
                <a16:creationId xmlns:a16="http://schemas.microsoft.com/office/drawing/2014/main" id="{49CF4BCE-5BFD-43F6-8B6A-84EB7E95142F}"/>
              </a:ext>
            </a:extLst>
          </p:cNvPr>
          <p:cNvSpPr>
            <a:spLocks noGrp="1"/>
          </p:cNvSpPr>
          <p:nvPr>
            <p:ph type="body" sz="quarter" idx="12" hasCustomPrompt="1"/>
          </p:nvPr>
        </p:nvSpPr>
        <p:spPr>
          <a:xfrm>
            <a:off x="10703428" y="3604524"/>
            <a:ext cx="4445667" cy="595313"/>
          </a:xfrm>
        </p:spPr>
        <p:txBody>
          <a:bodyPr>
            <a:noAutofit/>
          </a:bodyPr>
          <a:lstStyle>
            <a:lvl1pPr>
              <a:defRPr sz="2000" b="0"/>
            </a:lvl1pPr>
            <a:lvl2pPr>
              <a:defRPr sz="2000"/>
            </a:lvl2pPr>
            <a:lvl3pPr>
              <a:defRPr sz="1800"/>
            </a:lvl3pPr>
            <a:lvl4pPr>
              <a:defRPr sz="1600"/>
            </a:lvl4pPr>
            <a:lvl5pPr>
              <a:defRPr sz="1600"/>
            </a:lvl5pPr>
          </a:lstStyle>
          <a:p>
            <a:pPr lvl="0"/>
            <a:r>
              <a:rPr lang="fr-FR"/>
              <a:t>xxx</a:t>
            </a:r>
          </a:p>
        </p:txBody>
      </p:sp>
      <p:sp>
        <p:nvSpPr>
          <p:cNvPr id="17" name="Espace réservé du texte 11">
            <a:extLst>
              <a:ext uri="{FF2B5EF4-FFF2-40B4-BE49-F238E27FC236}">
                <a16:creationId xmlns:a16="http://schemas.microsoft.com/office/drawing/2014/main" id="{534D92FD-2B65-06F5-1CC0-E93CC9DFD5E9}"/>
              </a:ext>
            </a:extLst>
          </p:cNvPr>
          <p:cNvSpPr>
            <a:spLocks noGrp="1"/>
          </p:cNvSpPr>
          <p:nvPr>
            <p:ph type="body" sz="quarter" idx="13" hasCustomPrompt="1"/>
          </p:nvPr>
        </p:nvSpPr>
        <p:spPr>
          <a:xfrm>
            <a:off x="10692733" y="4338299"/>
            <a:ext cx="4445667" cy="838200"/>
          </a:xfrm>
        </p:spPr>
        <p:txBody>
          <a:bodyPr anchor="b">
            <a:noAutofit/>
          </a:bodyPr>
          <a:lstStyle>
            <a:lvl1pPr>
              <a:defRPr sz="7000">
                <a:solidFill>
                  <a:schemeClr val="tx2"/>
                </a:solidFill>
              </a:defRPr>
            </a:lvl1pPr>
            <a:lvl2pPr>
              <a:defRPr sz="7000"/>
            </a:lvl2pPr>
            <a:lvl3pPr>
              <a:defRPr sz="7000"/>
            </a:lvl3pPr>
            <a:lvl4pPr>
              <a:defRPr sz="7000"/>
            </a:lvl4pPr>
            <a:lvl5pPr>
              <a:defRPr sz="7000"/>
            </a:lvl5pPr>
          </a:lstStyle>
          <a:p>
            <a:pPr lvl="0"/>
            <a:r>
              <a:rPr lang="fr-FR"/>
              <a:t>XX</a:t>
            </a:r>
          </a:p>
        </p:txBody>
      </p:sp>
      <p:sp>
        <p:nvSpPr>
          <p:cNvPr id="18" name="Espace réservé du texte 13">
            <a:extLst>
              <a:ext uri="{FF2B5EF4-FFF2-40B4-BE49-F238E27FC236}">
                <a16:creationId xmlns:a16="http://schemas.microsoft.com/office/drawing/2014/main" id="{E82784F5-BAEF-5431-D360-5DC350FEE9DE}"/>
              </a:ext>
            </a:extLst>
          </p:cNvPr>
          <p:cNvSpPr>
            <a:spLocks noGrp="1"/>
          </p:cNvSpPr>
          <p:nvPr>
            <p:ph type="body" sz="quarter" idx="14" hasCustomPrompt="1"/>
          </p:nvPr>
        </p:nvSpPr>
        <p:spPr>
          <a:xfrm>
            <a:off x="10703428" y="5112482"/>
            <a:ext cx="4445667" cy="595313"/>
          </a:xfrm>
        </p:spPr>
        <p:txBody>
          <a:bodyPr>
            <a:noAutofit/>
          </a:bodyPr>
          <a:lstStyle>
            <a:lvl1pPr>
              <a:defRPr sz="2000" b="0">
                <a:solidFill>
                  <a:schemeClr val="tx2"/>
                </a:solidFill>
              </a:defRPr>
            </a:lvl1pPr>
            <a:lvl2pPr>
              <a:defRPr sz="2000"/>
            </a:lvl2pPr>
            <a:lvl3pPr>
              <a:defRPr sz="1800"/>
            </a:lvl3pPr>
            <a:lvl4pPr>
              <a:defRPr sz="1600"/>
            </a:lvl4pPr>
            <a:lvl5pPr>
              <a:defRPr sz="1600"/>
            </a:lvl5pPr>
          </a:lstStyle>
          <a:p>
            <a:pPr lvl="0"/>
            <a:r>
              <a:rPr lang="fr-FR"/>
              <a:t>xxx</a:t>
            </a:r>
          </a:p>
        </p:txBody>
      </p:sp>
      <p:sp>
        <p:nvSpPr>
          <p:cNvPr id="19" name="Espace réservé du texte 11">
            <a:extLst>
              <a:ext uri="{FF2B5EF4-FFF2-40B4-BE49-F238E27FC236}">
                <a16:creationId xmlns:a16="http://schemas.microsoft.com/office/drawing/2014/main" id="{F6E24184-9A0B-922D-A6AD-F8078245A67D}"/>
              </a:ext>
            </a:extLst>
          </p:cNvPr>
          <p:cNvSpPr>
            <a:spLocks noGrp="1"/>
          </p:cNvSpPr>
          <p:nvPr>
            <p:ph type="body" sz="quarter" idx="15" hasCustomPrompt="1"/>
          </p:nvPr>
        </p:nvSpPr>
        <p:spPr>
          <a:xfrm>
            <a:off x="10692733" y="5846257"/>
            <a:ext cx="4445667" cy="838200"/>
          </a:xfrm>
        </p:spPr>
        <p:txBody>
          <a:bodyPr anchor="b">
            <a:noAutofit/>
          </a:bodyPr>
          <a:lstStyle>
            <a:lvl1pPr>
              <a:defRPr sz="7000"/>
            </a:lvl1pPr>
            <a:lvl2pPr>
              <a:defRPr sz="7000"/>
            </a:lvl2pPr>
            <a:lvl3pPr>
              <a:defRPr sz="7000"/>
            </a:lvl3pPr>
            <a:lvl4pPr>
              <a:defRPr sz="7000"/>
            </a:lvl4pPr>
            <a:lvl5pPr>
              <a:defRPr sz="7000"/>
            </a:lvl5pPr>
          </a:lstStyle>
          <a:p>
            <a:pPr lvl="0"/>
            <a:r>
              <a:rPr lang="fr-FR"/>
              <a:t>XX</a:t>
            </a:r>
          </a:p>
        </p:txBody>
      </p:sp>
      <p:sp>
        <p:nvSpPr>
          <p:cNvPr id="20" name="Espace réservé du texte 13">
            <a:extLst>
              <a:ext uri="{FF2B5EF4-FFF2-40B4-BE49-F238E27FC236}">
                <a16:creationId xmlns:a16="http://schemas.microsoft.com/office/drawing/2014/main" id="{9A075AD2-DA68-782F-9F43-B049B7F04F71}"/>
              </a:ext>
            </a:extLst>
          </p:cNvPr>
          <p:cNvSpPr>
            <a:spLocks noGrp="1"/>
          </p:cNvSpPr>
          <p:nvPr>
            <p:ph type="body" sz="quarter" idx="16" hasCustomPrompt="1"/>
          </p:nvPr>
        </p:nvSpPr>
        <p:spPr>
          <a:xfrm>
            <a:off x="10703428" y="6620440"/>
            <a:ext cx="4445667" cy="595313"/>
          </a:xfrm>
        </p:spPr>
        <p:txBody>
          <a:bodyPr>
            <a:noAutofit/>
          </a:bodyPr>
          <a:lstStyle>
            <a:lvl1pPr>
              <a:defRPr sz="2000" b="0"/>
            </a:lvl1pPr>
            <a:lvl2pPr>
              <a:defRPr sz="2000"/>
            </a:lvl2pPr>
            <a:lvl3pPr>
              <a:defRPr sz="1800"/>
            </a:lvl3pPr>
            <a:lvl4pPr>
              <a:defRPr sz="1600"/>
            </a:lvl4pPr>
            <a:lvl5pPr>
              <a:defRPr sz="1600"/>
            </a:lvl5pPr>
          </a:lstStyle>
          <a:p>
            <a:pPr lvl="0"/>
            <a:r>
              <a:rPr lang="fr-FR"/>
              <a:t>xxx</a:t>
            </a:r>
          </a:p>
        </p:txBody>
      </p:sp>
    </p:spTree>
    <p:extLst>
      <p:ext uri="{BB962C8B-B14F-4D97-AF65-F5344CB8AC3E}">
        <p14:creationId xmlns:p14="http://schemas.microsoft.com/office/powerpoint/2010/main" val="149505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9118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170" y="308307"/>
            <a:ext cx="10840412" cy="1046360"/>
          </a:xfrm>
          <a:prstGeom prst="rect">
            <a:avLst/>
          </a:prstGeom>
        </p:spPr>
        <p:txBody>
          <a:bodyPr/>
          <a:lstStyle>
            <a:lvl1pPr>
              <a:defRPr b="1">
                <a:solidFill>
                  <a:schemeClr val="tx1">
                    <a:lumMod val="50000"/>
                    <a:lumOff val="50000"/>
                  </a:schemeClr>
                </a:solidFill>
                <a:latin typeface="+mn-lt"/>
              </a:defRPr>
            </a:lvl1pPr>
          </a:lstStyle>
          <a:p>
            <a:r>
              <a:rPr lang="fr-FR"/>
              <a:t>Modifiez le style du titre</a:t>
            </a:r>
          </a:p>
        </p:txBody>
      </p:sp>
      <p:sp>
        <p:nvSpPr>
          <p:cNvPr id="4" name="Espace réservé du contenu 3"/>
          <p:cNvSpPr>
            <a:spLocks noGrp="1"/>
          </p:cNvSpPr>
          <p:nvPr>
            <p:ph sz="quarter" idx="10"/>
          </p:nvPr>
        </p:nvSpPr>
        <p:spPr>
          <a:xfrm>
            <a:off x="279401" y="1970853"/>
            <a:ext cx="8574617" cy="3967575"/>
          </a:xfrm>
          <a:prstGeom prst="rect">
            <a:avLst/>
          </a:prstGeom>
        </p:spPr>
        <p:txBody>
          <a:bodyPr/>
          <a:lstStyle>
            <a:lvl1pPr>
              <a:defRPr>
                <a:solidFill>
                  <a:schemeClr val="accent2"/>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092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B4936-0867-B991-B189-60774919E65B}"/>
              </a:ext>
            </a:extLst>
          </p:cNvPr>
          <p:cNvSpPr/>
          <p:nvPr userDrawn="1"/>
        </p:nvSpPr>
        <p:spPr>
          <a:xfrm>
            <a:off x="433951" y="341464"/>
            <a:ext cx="15361805" cy="1868335"/>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itre 7">
            <a:extLst>
              <a:ext uri="{FF2B5EF4-FFF2-40B4-BE49-F238E27FC236}">
                <a16:creationId xmlns:a16="http://schemas.microsoft.com/office/drawing/2014/main" id="{CE50B09B-1D2D-42FD-05D9-4E707BBA25B1}"/>
              </a:ext>
            </a:extLst>
          </p:cNvPr>
          <p:cNvSpPr>
            <a:spLocks noGrp="1"/>
          </p:cNvSpPr>
          <p:nvPr>
            <p:ph type="title"/>
          </p:nvPr>
        </p:nvSpPr>
        <p:spPr>
          <a:xfrm>
            <a:off x="673768" y="341465"/>
            <a:ext cx="14845632" cy="1868334"/>
          </a:xfrm>
          <a:prstGeom prst="rect">
            <a:avLst/>
          </a:prstGeom>
        </p:spPr>
        <p:txBody>
          <a:bodyPr vert="horz" lIns="91440" tIns="45720" rIns="91440" bIns="45720" rtlCol="0" anchor="ctr">
            <a:normAutofit/>
          </a:bodyPr>
          <a:lstStyle/>
          <a:p>
            <a:r>
              <a:rPr lang="fr-FR"/>
              <a:t>Modifiez le style du titre</a:t>
            </a:r>
          </a:p>
        </p:txBody>
      </p:sp>
      <p:sp>
        <p:nvSpPr>
          <p:cNvPr id="11" name="Espace réservé du texte 10">
            <a:extLst>
              <a:ext uri="{FF2B5EF4-FFF2-40B4-BE49-F238E27FC236}">
                <a16:creationId xmlns:a16="http://schemas.microsoft.com/office/drawing/2014/main" id="{928122FC-A7EF-6DDF-0FBD-F0F4313E5C20}"/>
              </a:ext>
            </a:extLst>
          </p:cNvPr>
          <p:cNvSpPr>
            <a:spLocks noGrp="1"/>
          </p:cNvSpPr>
          <p:nvPr>
            <p:ph type="body" idx="1"/>
          </p:nvPr>
        </p:nvSpPr>
        <p:spPr>
          <a:xfrm>
            <a:off x="792000" y="2700000"/>
            <a:ext cx="14325600" cy="644525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4" name="Image 13">
            <a:extLst>
              <a:ext uri="{FF2B5EF4-FFF2-40B4-BE49-F238E27FC236}">
                <a16:creationId xmlns:a16="http://schemas.microsoft.com/office/drawing/2014/main" id="{B4B181C6-A2A8-E872-0BB0-B1B9867004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713081" y="9031965"/>
            <a:ext cx="4976520" cy="639009"/>
          </a:xfrm>
          <a:prstGeom prst="rect">
            <a:avLst/>
          </a:prstGeom>
        </p:spPr>
      </p:pic>
      <p:sp>
        <p:nvSpPr>
          <p:cNvPr id="15" name="Rectangle 14">
            <a:extLst>
              <a:ext uri="{FF2B5EF4-FFF2-40B4-BE49-F238E27FC236}">
                <a16:creationId xmlns:a16="http://schemas.microsoft.com/office/drawing/2014/main" id="{A482FFAE-4799-A1AF-ACD0-97930B26D042}"/>
              </a:ext>
            </a:extLst>
          </p:cNvPr>
          <p:cNvSpPr/>
          <p:nvPr userDrawn="1"/>
        </p:nvSpPr>
        <p:spPr>
          <a:xfrm>
            <a:off x="5765801" y="9256220"/>
            <a:ext cx="10029956"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77" r:id="rId3"/>
    <p:sldLayoutId id="2147483666" r:id="rId4"/>
    <p:sldLayoutId id="2147483667" r:id="rId5"/>
    <p:sldLayoutId id="2147483669" r:id="rId6"/>
    <p:sldLayoutId id="2147483668" r:id="rId7"/>
    <p:sldLayoutId id="2147483682" r:id="rId8"/>
    <p:sldLayoutId id="2147483684" r:id="rId9"/>
    <p:sldLayoutId id="2147483700" r:id="rId10"/>
    <p:sldLayoutId id="2147483701" r:id="rId11"/>
    <p:sldLayoutId id="2147483702" r:id="rId12"/>
    <p:sldLayoutId id="2147483703" r:id="rId13"/>
    <p:sldLayoutId id="2147483705" r:id="rId14"/>
    <p:sldLayoutId id="2147483706" r:id="rId15"/>
    <p:sldLayoutId id="2147483707" r:id="rId16"/>
    <p:sldLayoutId id="2147483708" r:id="rId17"/>
    <p:sldLayoutId id="2147483710" r:id="rId18"/>
    <p:sldLayoutId id="2147483746" r:id="rId19"/>
  </p:sldLayoutIdLst>
  <p:txStyles>
    <p:titleStyle>
      <a:lvl1pPr>
        <a:defRPr sz="4400" b="1" cap="all" baseline="0">
          <a:solidFill>
            <a:schemeClr val="bg1"/>
          </a:solidFill>
          <a:latin typeface="Arial" panose="020B0604020202020204" pitchFamily="34" charset="0"/>
          <a:ea typeface="+mj-ea"/>
          <a:cs typeface="Arial" panose="020B0604020202020204" pitchFamily="34" charset="0"/>
        </a:defRPr>
      </a:lvl1pPr>
    </p:titleStyle>
    <p:bodyStyle>
      <a:lvl1pPr marL="0">
        <a:defRPr sz="2100" b="1">
          <a:solidFill>
            <a:schemeClr val="accent2"/>
          </a:solidFill>
          <a:latin typeface="+mn-lt"/>
          <a:ea typeface="+mn-ea"/>
          <a:cs typeface="+mn-cs"/>
        </a:defRPr>
      </a:lvl1pPr>
      <a:lvl2pPr marL="15875" indent="0">
        <a:tabLst/>
        <a:defRPr sz="2100">
          <a:latin typeface="+mn-lt"/>
          <a:ea typeface="+mn-ea"/>
          <a:cs typeface="+mn-cs"/>
        </a:defRPr>
      </a:lvl2pPr>
      <a:lvl3pPr marL="190500" indent="-174625">
        <a:buClr>
          <a:schemeClr val="accent2"/>
        </a:buClr>
        <a:buFont typeface="Wingdings" pitchFamily="2" charset="2"/>
        <a:buChar char="§"/>
        <a:tabLst/>
        <a:defRPr sz="2000">
          <a:latin typeface="+mn-lt"/>
          <a:ea typeface="+mn-ea"/>
          <a:cs typeface="+mn-cs"/>
        </a:defRPr>
      </a:lvl3pPr>
      <a:lvl4pPr marL="365125" indent="-174625">
        <a:buClr>
          <a:schemeClr val="accent1"/>
        </a:buClr>
        <a:buFont typeface="Wingdings" pitchFamily="2" charset="2"/>
        <a:buChar char="§"/>
        <a:tabLst/>
        <a:defRPr sz="1800">
          <a:latin typeface="+mn-lt"/>
          <a:ea typeface="+mn-ea"/>
          <a:cs typeface="+mn-cs"/>
        </a:defRPr>
      </a:lvl4pPr>
      <a:lvl5pPr marL="539750" indent="-174625">
        <a:buClr>
          <a:schemeClr val="tx2"/>
        </a:buClr>
        <a:buFont typeface="Wingdings" pitchFamily="2" charset="2"/>
        <a:buChar char="§"/>
        <a:tabLst/>
        <a:defRPr sz="18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B4936-0867-B991-B189-60774919E65B}"/>
              </a:ext>
            </a:extLst>
          </p:cNvPr>
          <p:cNvSpPr/>
          <p:nvPr/>
        </p:nvSpPr>
        <p:spPr>
          <a:xfrm>
            <a:off x="433952" y="341465"/>
            <a:ext cx="15361805" cy="998821"/>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20"/>
          </a:p>
        </p:txBody>
      </p:sp>
      <p:sp>
        <p:nvSpPr>
          <p:cNvPr id="8" name="Espace réservé du titre 7">
            <a:extLst>
              <a:ext uri="{FF2B5EF4-FFF2-40B4-BE49-F238E27FC236}">
                <a16:creationId xmlns:a16="http://schemas.microsoft.com/office/drawing/2014/main" id="{CE50B09B-1D2D-42FD-05D9-4E707BBA25B1}"/>
              </a:ext>
            </a:extLst>
          </p:cNvPr>
          <p:cNvSpPr>
            <a:spLocks noGrp="1"/>
          </p:cNvSpPr>
          <p:nvPr>
            <p:ph type="title"/>
          </p:nvPr>
        </p:nvSpPr>
        <p:spPr>
          <a:xfrm>
            <a:off x="673768" y="341465"/>
            <a:ext cx="14845632" cy="998821"/>
          </a:xfrm>
          <a:prstGeom prst="rect">
            <a:avLst/>
          </a:prstGeom>
        </p:spPr>
        <p:txBody>
          <a:bodyPr vert="horz" lIns="91440" tIns="45720" rIns="91440" bIns="45720" rtlCol="0" anchor="ctr">
            <a:normAutofit/>
          </a:bodyPr>
          <a:lstStyle/>
          <a:p>
            <a:r>
              <a:rPr lang="fr-FR" dirty="0"/>
              <a:t>Modifiez le style du titre</a:t>
            </a:r>
          </a:p>
        </p:txBody>
      </p:sp>
      <p:sp>
        <p:nvSpPr>
          <p:cNvPr id="11" name="Espace réservé du texte 10">
            <a:extLst>
              <a:ext uri="{FF2B5EF4-FFF2-40B4-BE49-F238E27FC236}">
                <a16:creationId xmlns:a16="http://schemas.microsoft.com/office/drawing/2014/main" id="{928122FC-A7EF-6DDF-0FBD-F0F4313E5C20}"/>
              </a:ext>
            </a:extLst>
          </p:cNvPr>
          <p:cNvSpPr>
            <a:spLocks noGrp="1"/>
          </p:cNvSpPr>
          <p:nvPr>
            <p:ph type="body" idx="1"/>
          </p:nvPr>
        </p:nvSpPr>
        <p:spPr>
          <a:xfrm>
            <a:off x="792000" y="1427967"/>
            <a:ext cx="14325600" cy="77172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4" name="Image 13">
            <a:extLst>
              <a:ext uri="{FF2B5EF4-FFF2-40B4-BE49-F238E27FC236}">
                <a16:creationId xmlns:a16="http://schemas.microsoft.com/office/drawing/2014/main" id="{B4B181C6-A2A8-E872-0BB0-B1B986700402}"/>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3081" y="9031967"/>
            <a:ext cx="4976520" cy="639009"/>
          </a:xfrm>
          <a:prstGeom prst="rect">
            <a:avLst/>
          </a:prstGeom>
        </p:spPr>
      </p:pic>
      <p:sp>
        <p:nvSpPr>
          <p:cNvPr id="15" name="Rectangle 14">
            <a:extLst>
              <a:ext uri="{FF2B5EF4-FFF2-40B4-BE49-F238E27FC236}">
                <a16:creationId xmlns:a16="http://schemas.microsoft.com/office/drawing/2014/main" id="{A482FFAE-4799-A1AF-ACD0-97930B26D042}"/>
              </a:ext>
            </a:extLst>
          </p:cNvPr>
          <p:cNvSpPr/>
          <p:nvPr/>
        </p:nvSpPr>
        <p:spPr>
          <a:xfrm>
            <a:off x="5765802" y="9256222"/>
            <a:ext cx="10029956"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20"/>
          </a:p>
        </p:txBody>
      </p:sp>
    </p:spTree>
    <p:extLst>
      <p:ext uri="{BB962C8B-B14F-4D97-AF65-F5344CB8AC3E}">
        <p14:creationId xmlns:p14="http://schemas.microsoft.com/office/powerpoint/2010/main" val="27021856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eaLnBrk="1" hangingPunct="1">
        <a:defRPr sz="2880" b="1" cap="all" baseline="0">
          <a:solidFill>
            <a:schemeClr val="bg1"/>
          </a:solidFill>
          <a:latin typeface="Arial" panose="020B0604020202020204" pitchFamily="34" charset="0"/>
          <a:ea typeface="+mj-ea"/>
          <a:cs typeface="Arial" panose="020B0604020202020204" pitchFamily="34" charset="0"/>
        </a:defRPr>
      </a:lvl1pPr>
    </p:titleStyle>
    <p:bodyStyle>
      <a:lvl1pPr marL="0" eaLnBrk="1" hangingPunct="1">
        <a:defRPr sz="1891" b="1">
          <a:solidFill>
            <a:schemeClr val="accent2"/>
          </a:solidFill>
          <a:latin typeface="+mn-lt"/>
          <a:ea typeface="+mn-ea"/>
          <a:cs typeface="+mn-cs"/>
        </a:defRPr>
      </a:lvl1pPr>
      <a:lvl2pPr marL="14288" indent="0" eaLnBrk="1" hangingPunct="1">
        <a:tabLst/>
        <a:defRPr sz="1891">
          <a:latin typeface="+mn-lt"/>
          <a:ea typeface="+mn-ea"/>
          <a:cs typeface="+mn-cs"/>
        </a:defRPr>
      </a:lvl2pPr>
      <a:lvl3pPr marL="171446" indent="-157159" eaLnBrk="1" hangingPunct="1">
        <a:buClr>
          <a:schemeClr val="accent2"/>
        </a:buClr>
        <a:buFont typeface="Wingdings" pitchFamily="2" charset="2"/>
        <a:buChar char="§"/>
        <a:tabLst/>
        <a:defRPr sz="1800">
          <a:latin typeface="+mn-lt"/>
          <a:ea typeface="+mn-ea"/>
          <a:cs typeface="+mn-cs"/>
        </a:defRPr>
      </a:lvl3pPr>
      <a:lvl4pPr marL="328604" indent="-157159" eaLnBrk="1" hangingPunct="1">
        <a:buClr>
          <a:schemeClr val="accent1"/>
        </a:buClr>
        <a:buFont typeface="Wingdings" pitchFamily="2" charset="2"/>
        <a:buChar char="§"/>
        <a:tabLst/>
        <a:defRPr sz="1620">
          <a:latin typeface="+mn-lt"/>
          <a:ea typeface="+mn-ea"/>
          <a:cs typeface="+mn-cs"/>
        </a:defRPr>
      </a:lvl4pPr>
      <a:lvl5pPr marL="485763" indent="-157159" eaLnBrk="1" hangingPunct="1">
        <a:buClr>
          <a:schemeClr val="tx2"/>
        </a:buClr>
        <a:buFont typeface="Wingdings" pitchFamily="2" charset="2"/>
        <a:buChar char="§"/>
        <a:tabLst/>
        <a:defRPr sz="1620">
          <a:latin typeface="+mn-lt"/>
          <a:ea typeface="+mn-ea"/>
          <a:cs typeface="+mn-cs"/>
        </a:defRPr>
      </a:lvl5pPr>
      <a:lvl6pPr marL="2057349" eaLnBrk="1" hangingPunct="1">
        <a:defRPr>
          <a:latin typeface="+mn-lt"/>
          <a:ea typeface="+mn-ea"/>
          <a:cs typeface="+mn-cs"/>
        </a:defRPr>
      </a:lvl6pPr>
      <a:lvl7pPr marL="2468818" eaLnBrk="1" hangingPunct="1">
        <a:defRPr>
          <a:latin typeface="+mn-lt"/>
          <a:ea typeface="+mn-ea"/>
          <a:cs typeface="+mn-cs"/>
        </a:defRPr>
      </a:lvl7pPr>
      <a:lvl8pPr marL="2880288" eaLnBrk="1" hangingPunct="1">
        <a:defRPr>
          <a:latin typeface="+mn-lt"/>
          <a:ea typeface="+mn-ea"/>
          <a:cs typeface="+mn-cs"/>
        </a:defRPr>
      </a:lvl8pPr>
      <a:lvl9pPr marL="3291758" eaLnBrk="1" hangingPunct="1">
        <a:defRPr>
          <a:latin typeface="+mn-lt"/>
          <a:ea typeface="+mn-ea"/>
          <a:cs typeface="+mn-cs"/>
        </a:defRPr>
      </a:lvl9pPr>
    </p:bodyStyle>
    <p:otherStyle>
      <a:lvl1pPr marL="0" eaLnBrk="1" hangingPunct="1">
        <a:defRPr>
          <a:latin typeface="+mn-lt"/>
          <a:ea typeface="+mn-ea"/>
          <a:cs typeface="+mn-cs"/>
        </a:defRPr>
      </a:lvl1pPr>
      <a:lvl2pPr marL="411470" eaLnBrk="1" hangingPunct="1">
        <a:defRPr>
          <a:latin typeface="+mn-lt"/>
          <a:ea typeface="+mn-ea"/>
          <a:cs typeface="+mn-cs"/>
        </a:defRPr>
      </a:lvl2pPr>
      <a:lvl3pPr marL="822939" eaLnBrk="1" hangingPunct="1">
        <a:defRPr>
          <a:latin typeface="+mn-lt"/>
          <a:ea typeface="+mn-ea"/>
          <a:cs typeface="+mn-cs"/>
        </a:defRPr>
      </a:lvl3pPr>
      <a:lvl4pPr marL="1234409" eaLnBrk="1" hangingPunct="1">
        <a:defRPr>
          <a:latin typeface="+mn-lt"/>
          <a:ea typeface="+mn-ea"/>
          <a:cs typeface="+mn-cs"/>
        </a:defRPr>
      </a:lvl4pPr>
      <a:lvl5pPr marL="1645879" eaLnBrk="1" hangingPunct="1">
        <a:defRPr>
          <a:latin typeface="+mn-lt"/>
          <a:ea typeface="+mn-ea"/>
          <a:cs typeface="+mn-cs"/>
        </a:defRPr>
      </a:lvl5pPr>
      <a:lvl6pPr marL="2057349" eaLnBrk="1" hangingPunct="1">
        <a:defRPr>
          <a:latin typeface="+mn-lt"/>
          <a:ea typeface="+mn-ea"/>
          <a:cs typeface="+mn-cs"/>
        </a:defRPr>
      </a:lvl6pPr>
      <a:lvl7pPr marL="2468818" eaLnBrk="1" hangingPunct="1">
        <a:defRPr>
          <a:latin typeface="+mn-lt"/>
          <a:ea typeface="+mn-ea"/>
          <a:cs typeface="+mn-cs"/>
        </a:defRPr>
      </a:lvl7pPr>
      <a:lvl8pPr marL="2880288" eaLnBrk="1" hangingPunct="1">
        <a:defRPr>
          <a:latin typeface="+mn-lt"/>
          <a:ea typeface="+mn-ea"/>
          <a:cs typeface="+mn-cs"/>
        </a:defRPr>
      </a:lvl8pPr>
      <a:lvl9pPr marL="3291758"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B4936-0867-B991-B189-60774919E65B}"/>
              </a:ext>
            </a:extLst>
          </p:cNvPr>
          <p:cNvSpPr/>
          <p:nvPr userDrawn="1"/>
        </p:nvSpPr>
        <p:spPr>
          <a:xfrm>
            <a:off x="433951" y="341465"/>
            <a:ext cx="15361805" cy="998820"/>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itre 7">
            <a:extLst>
              <a:ext uri="{FF2B5EF4-FFF2-40B4-BE49-F238E27FC236}">
                <a16:creationId xmlns:a16="http://schemas.microsoft.com/office/drawing/2014/main" id="{CE50B09B-1D2D-42FD-05D9-4E707BBA25B1}"/>
              </a:ext>
            </a:extLst>
          </p:cNvPr>
          <p:cNvSpPr>
            <a:spLocks noGrp="1"/>
          </p:cNvSpPr>
          <p:nvPr>
            <p:ph type="title"/>
          </p:nvPr>
        </p:nvSpPr>
        <p:spPr>
          <a:xfrm>
            <a:off x="673768" y="341465"/>
            <a:ext cx="14845632" cy="998820"/>
          </a:xfrm>
          <a:prstGeom prst="rect">
            <a:avLst/>
          </a:prstGeom>
        </p:spPr>
        <p:txBody>
          <a:bodyPr vert="horz" lIns="91440" tIns="45720" rIns="91440" bIns="45720" rtlCol="0" anchor="ctr">
            <a:normAutofit/>
          </a:bodyPr>
          <a:lstStyle/>
          <a:p>
            <a:r>
              <a:rPr lang="fr-FR" dirty="0"/>
              <a:t>Modifiez le style du titre</a:t>
            </a:r>
          </a:p>
        </p:txBody>
      </p:sp>
      <p:sp>
        <p:nvSpPr>
          <p:cNvPr id="11" name="Espace réservé du texte 10">
            <a:extLst>
              <a:ext uri="{FF2B5EF4-FFF2-40B4-BE49-F238E27FC236}">
                <a16:creationId xmlns:a16="http://schemas.microsoft.com/office/drawing/2014/main" id="{928122FC-A7EF-6DDF-0FBD-F0F4313E5C20}"/>
              </a:ext>
            </a:extLst>
          </p:cNvPr>
          <p:cNvSpPr>
            <a:spLocks noGrp="1"/>
          </p:cNvSpPr>
          <p:nvPr>
            <p:ph type="body" idx="1"/>
          </p:nvPr>
        </p:nvSpPr>
        <p:spPr>
          <a:xfrm>
            <a:off x="792000" y="1427967"/>
            <a:ext cx="14325600" cy="77172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4" name="Image 13">
            <a:extLst>
              <a:ext uri="{FF2B5EF4-FFF2-40B4-BE49-F238E27FC236}">
                <a16:creationId xmlns:a16="http://schemas.microsoft.com/office/drawing/2014/main" id="{B4B181C6-A2A8-E872-0BB0-B1B98670040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713081" y="9031965"/>
            <a:ext cx="4976520" cy="639009"/>
          </a:xfrm>
          <a:prstGeom prst="rect">
            <a:avLst/>
          </a:prstGeom>
        </p:spPr>
      </p:pic>
      <p:sp>
        <p:nvSpPr>
          <p:cNvPr id="15" name="Rectangle 14">
            <a:extLst>
              <a:ext uri="{FF2B5EF4-FFF2-40B4-BE49-F238E27FC236}">
                <a16:creationId xmlns:a16="http://schemas.microsoft.com/office/drawing/2014/main" id="{A482FFAE-4799-A1AF-ACD0-97930B26D042}"/>
              </a:ext>
            </a:extLst>
          </p:cNvPr>
          <p:cNvSpPr/>
          <p:nvPr userDrawn="1"/>
        </p:nvSpPr>
        <p:spPr>
          <a:xfrm>
            <a:off x="5765801" y="9256220"/>
            <a:ext cx="10029956" cy="190499"/>
          </a:xfrm>
          <a:prstGeom prst="rect">
            <a:avLst/>
          </a:prstGeom>
          <a:gradFill flip="none" rotWithShape="1">
            <a:gsLst>
              <a:gs pos="0">
                <a:schemeClr val="tx2"/>
              </a:gs>
              <a:gs pos="9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109152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txStyles>
    <p:titleStyle>
      <a:lvl1pPr>
        <a:defRPr sz="3200" b="1" cap="all" baseline="0">
          <a:solidFill>
            <a:schemeClr val="bg1"/>
          </a:solidFill>
          <a:latin typeface="Arial" panose="020B0604020202020204" pitchFamily="34" charset="0"/>
          <a:ea typeface="+mj-ea"/>
          <a:cs typeface="Arial" panose="020B0604020202020204" pitchFamily="34" charset="0"/>
        </a:defRPr>
      </a:lvl1pPr>
    </p:titleStyle>
    <p:bodyStyle>
      <a:lvl1pPr marL="0">
        <a:defRPr sz="2100" b="1">
          <a:solidFill>
            <a:schemeClr val="accent2"/>
          </a:solidFill>
          <a:latin typeface="+mn-lt"/>
          <a:ea typeface="+mn-ea"/>
          <a:cs typeface="+mn-cs"/>
        </a:defRPr>
      </a:lvl1pPr>
      <a:lvl2pPr marL="15875" indent="0">
        <a:tabLst/>
        <a:defRPr sz="2100">
          <a:latin typeface="+mn-lt"/>
          <a:ea typeface="+mn-ea"/>
          <a:cs typeface="+mn-cs"/>
        </a:defRPr>
      </a:lvl2pPr>
      <a:lvl3pPr marL="190500" indent="-174625">
        <a:buClr>
          <a:schemeClr val="accent2"/>
        </a:buClr>
        <a:buFont typeface="Wingdings" pitchFamily="2" charset="2"/>
        <a:buChar char="§"/>
        <a:tabLst/>
        <a:defRPr sz="2000">
          <a:latin typeface="+mn-lt"/>
          <a:ea typeface="+mn-ea"/>
          <a:cs typeface="+mn-cs"/>
        </a:defRPr>
      </a:lvl3pPr>
      <a:lvl4pPr marL="365125" indent="-174625">
        <a:buClr>
          <a:schemeClr val="accent1"/>
        </a:buClr>
        <a:buFont typeface="Wingdings" pitchFamily="2" charset="2"/>
        <a:buChar char="§"/>
        <a:tabLst/>
        <a:defRPr sz="1800">
          <a:latin typeface="+mn-lt"/>
          <a:ea typeface="+mn-ea"/>
          <a:cs typeface="+mn-cs"/>
        </a:defRPr>
      </a:lvl4pPr>
      <a:lvl5pPr marL="539750" indent="-174625">
        <a:buClr>
          <a:schemeClr val="tx2"/>
        </a:buClr>
        <a:buFont typeface="Wingdings" pitchFamily="2" charset="2"/>
        <a:buChar char="§"/>
        <a:tabLst/>
        <a:defRPr sz="18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chart" Target="../charts/char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paca.ars.sante.fr/" TargetMode="External"/><Relationship Id="rId3" Type="http://schemas.openxmlformats.org/officeDocument/2006/relationships/image" Target="../media/image79.png"/><Relationship Id="rId7" Type="http://schemas.openxmlformats.org/officeDocument/2006/relationships/hyperlink" Target="https://fhf-paca.fr/actions/reseau-des-conseillers-en-transition-energetique-et-ecologique-en-sant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533400" y="1000785"/>
            <a:ext cx="5393372" cy="6708114"/>
          </a:xfrm>
          <a:prstGeom prst="rect">
            <a:avLst/>
          </a:prstGeom>
        </p:spPr>
      </p:pic>
      <p:sp>
        <p:nvSpPr>
          <p:cNvPr id="2" name="object 2"/>
          <p:cNvSpPr txBox="1">
            <a:spLocks noGrp="1"/>
          </p:cNvSpPr>
          <p:nvPr>
            <p:ph type="title"/>
          </p:nvPr>
        </p:nvSpPr>
        <p:spPr>
          <a:xfrm>
            <a:off x="5288217" y="3849543"/>
            <a:ext cx="10300126" cy="1010597"/>
          </a:xfrm>
          <a:prstGeom prst="rect">
            <a:avLst/>
          </a:prstGeom>
          <a:solidFill>
            <a:schemeClr val="bg1"/>
          </a:solidFill>
        </p:spPr>
        <p:txBody>
          <a:bodyPr vert="horz" wrap="square" lIns="0" tIns="123189" rIns="0" bIns="0" rtlCol="0">
            <a:spAutoFit/>
          </a:bodyPr>
          <a:lstStyle/>
          <a:p>
            <a:pPr marL="12700" marR="2629535">
              <a:lnSpc>
                <a:spcPts val="7980"/>
              </a:lnSpc>
              <a:spcBef>
                <a:spcPts val="969"/>
              </a:spcBef>
            </a:pPr>
            <a:r>
              <a:rPr lang="fr-FR" sz="4000" spc="130" dirty="0"/>
              <a:t>COPIL CTEES </a:t>
            </a:r>
            <a:r>
              <a:rPr lang="fr-FR" sz="4000" spc="130" dirty="0" err="1"/>
              <a:t>PACA-Corse</a:t>
            </a:r>
            <a:endParaRPr lang="fr-FR" sz="4000" dirty="0">
              <a:solidFill>
                <a:schemeClr val="tx2"/>
              </a:solidFill>
            </a:endParaRPr>
          </a:p>
        </p:txBody>
      </p:sp>
      <p:pic>
        <p:nvPicPr>
          <p:cNvPr id="6" name="Image 5" descr="Aucune description alternative pour cette image">
            <a:extLst>
              <a:ext uri="{FF2B5EF4-FFF2-40B4-BE49-F238E27FC236}">
                <a16:creationId xmlns:a16="http://schemas.microsoft.com/office/drawing/2014/main" id="{35243094-907A-656F-2263-1C5A47EAC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16789" y="4964456"/>
            <a:ext cx="2705811" cy="27444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86FF0-3456-D6D4-2F50-10026ADE4E0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E4247399-1693-2037-EEA4-7E98B125777F}"/>
              </a:ext>
            </a:extLst>
          </p:cNvPr>
          <p:cNvSpPr txBox="1"/>
          <p:nvPr/>
        </p:nvSpPr>
        <p:spPr>
          <a:xfrm>
            <a:off x="954657" y="1704196"/>
            <a:ext cx="2564921" cy="369332"/>
          </a:xfrm>
          <a:prstGeom prst="rect">
            <a:avLst/>
          </a:prstGeom>
          <a:noFill/>
        </p:spPr>
        <p:txBody>
          <a:bodyPr wrap="square" rtlCol="0">
            <a:spAutoFit/>
          </a:bodyPr>
          <a:lstStyle/>
          <a:p>
            <a:endParaRPr lang="fr-FR" dirty="0"/>
          </a:p>
        </p:txBody>
      </p:sp>
      <p:sp>
        <p:nvSpPr>
          <p:cNvPr id="25" name="ZoneTexte 24">
            <a:extLst>
              <a:ext uri="{FF2B5EF4-FFF2-40B4-BE49-F238E27FC236}">
                <a16:creationId xmlns:a16="http://schemas.microsoft.com/office/drawing/2014/main" id="{9831E767-876D-6B58-456B-50FA53325092}"/>
              </a:ext>
            </a:extLst>
          </p:cNvPr>
          <p:cNvSpPr txBox="1"/>
          <p:nvPr/>
        </p:nvSpPr>
        <p:spPr>
          <a:xfrm>
            <a:off x="453670" y="3496206"/>
            <a:ext cx="9926081" cy="584775"/>
          </a:xfrm>
          <a:prstGeom prst="rect">
            <a:avLst/>
          </a:prstGeom>
          <a:noFill/>
        </p:spPr>
        <p:txBody>
          <a:bodyPr wrap="square" rtlCol="0">
            <a:spAutoFit/>
          </a:bodyPr>
          <a:lstStyle/>
          <a:p>
            <a:pPr algn="l"/>
            <a:r>
              <a:rPr lang="fr-FR" sz="3200" b="1" dirty="0">
                <a:solidFill>
                  <a:srgbClr val="92D050"/>
                </a:solidFill>
                <a:latin typeface="Bahnschrift" panose="020B0502040204020203" pitchFamily="34" charset="0"/>
                <a:cs typeface="Arial" panose="020B0604020202020204" pitchFamily="34" charset="0"/>
              </a:rPr>
              <a:t>9 MWh, </a:t>
            </a:r>
            <a:r>
              <a:rPr lang="fr-FR" sz="2800" i="1" dirty="0">
                <a:solidFill>
                  <a:srgbClr val="92D050"/>
                </a:solidFill>
                <a:latin typeface="Bahnschrift" panose="020B0502040204020203" pitchFamily="34" charset="0"/>
                <a:cs typeface="Arial" panose="020B0604020202020204" pitchFamily="34" charset="0"/>
              </a:rPr>
              <a:t>contre 18MWh en 2023</a:t>
            </a:r>
            <a:endParaRPr lang="fr-FR" sz="3200" i="1" dirty="0">
              <a:solidFill>
                <a:srgbClr val="92D050"/>
              </a:solidFill>
              <a:latin typeface="Bahnschrift" panose="020B0502040204020203" pitchFamily="34" charset="0"/>
              <a:cs typeface="Arial" panose="020B0604020202020204" pitchFamily="34" charset="0"/>
            </a:endParaRPr>
          </a:p>
        </p:txBody>
      </p:sp>
      <p:sp>
        <p:nvSpPr>
          <p:cNvPr id="30" name="Titre 1">
            <a:extLst>
              <a:ext uri="{FF2B5EF4-FFF2-40B4-BE49-F238E27FC236}">
                <a16:creationId xmlns:a16="http://schemas.microsoft.com/office/drawing/2014/main" id="{22D71811-BC24-4BB5-470E-F9668C003277}"/>
              </a:ext>
            </a:extLst>
          </p:cNvPr>
          <p:cNvSpPr>
            <a:spLocks noGrp="1"/>
          </p:cNvSpPr>
          <p:nvPr>
            <p:ph type="title"/>
          </p:nvPr>
        </p:nvSpPr>
        <p:spPr>
          <a:xfrm>
            <a:off x="789796" y="256625"/>
            <a:ext cx="14020800" cy="1767417"/>
          </a:xfrm>
        </p:spPr>
        <p:txBody>
          <a:bodyPr/>
          <a:lstStyle/>
          <a:p>
            <a:r>
              <a:rPr lang="fr-FR" dirty="0">
                <a:latin typeface="Bahnschrift" panose="020B0502040204020203" pitchFamily="34" charset="0"/>
              </a:rPr>
              <a:t>Indicateurs clés </a:t>
            </a:r>
            <a:r>
              <a:rPr lang="fr-FR" dirty="0" err="1">
                <a:latin typeface="Bahnschrift" panose="020B0502040204020203" pitchFamily="34" charset="0"/>
              </a:rPr>
              <a:t>éNERGIE</a:t>
            </a:r>
            <a:r>
              <a:rPr lang="fr-FR" dirty="0">
                <a:latin typeface="Bahnschrift" panose="020B0502040204020203" pitchFamily="34" charset="0"/>
              </a:rPr>
              <a:t> – périmètre 2025</a:t>
            </a:r>
          </a:p>
        </p:txBody>
      </p:sp>
      <p:sp>
        <p:nvSpPr>
          <p:cNvPr id="2" name="Rectangle 1">
            <a:extLst>
              <a:ext uri="{FF2B5EF4-FFF2-40B4-BE49-F238E27FC236}">
                <a16:creationId xmlns:a16="http://schemas.microsoft.com/office/drawing/2014/main" id="{881C2C4A-A37C-DF28-CDD0-2A2251B6A2B0}"/>
              </a:ext>
            </a:extLst>
          </p:cNvPr>
          <p:cNvSpPr/>
          <p:nvPr/>
        </p:nvSpPr>
        <p:spPr>
          <a:xfrm>
            <a:off x="453670" y="2534097"/>
            <a:ext cx="2044146" cy="769441"/>
          </a:xfrm>
          <a:prstGeom prst="rect">
            <a:avLst/>
          </a:prstGeom>
          <a:noFill/>
          <a:ln>
            <a:solidFill>
              <a:schemeClr val="accent1"/>
            </a:solidFill>
          </a:ln>
        </p:spPr>
        <p:txBody>
          <a:bodyPr wrap="square" lIns="91440" tIns="45720" rIns="91440" bIns="45720">
            <a:spAutoFit/>
          </a:bodyPr>
          <a:lstStyle/>
          <a:p>
            <a:pPr algn="ctr"/>
            <a:r>
              <a:rPr lang="fr-FR" sz="4400" b="1" cap="none" spc="0" dirty="0">
                <a:ln w="22225">
                  <a:noFill/>
                  <a:prstDash val="solid"/>
                </a:ln>
                <a:solidFill>
                  <a:schemeClr val="accent1">
                    <a:lumMod val="75000"/>
                  </a:schemeClr>
                </a:solidFill>
                <a:effectLst/>
                <a:latin typeface="Bahnschrift" panose="020B0502040204020203" pitchFamily="34" charset="0"/>
              </a:rPr>
              <a:t>-50%</a:t>
            </a:r>
          </a:p>
        </p:txBody>
      </p:sp>
      <p:sp>
        <p:nvSpPr>
          <p:cNvPr id="3" name="ZoneTexte 2">
            <a:extLst>
              <a:ext uri="{FF2B5EF4-FFF2-40B4-BE49-F238E27FC236}">
                <a16:creationId xmlns:a16="http://schemas.microsoft.com/office/drawing/2014/main" id="{06B02B27-5FC9-02EA-643B-68E9F7C53B30}"/>
              </a:ext>
            </a:extLst>
          </p:cNvPr>
          <p:cNvSpPr txBox="1"/>
          <p:nvPr/>
        </p:nvSpPr>
        <p:spPr>
          <a:xfrm>
            <a:off x="2730628" y="2642432"/>
            <a:ext cx="13071702" cy="707886"/>
          </a:xfrm>
          <a:prstGeom prst="rect">
            <a:avLst/>
          </a:prstGeom>
          <a:noFill/>
        </p:spPr>
        <p:txBody>
          <a:bodyPr wrap="square" rtlCol="0">
            <a:spAutoFit/>
          </a:bodyPr>
          <a:lstStyle/>
          <a:p>
            <a:pPr algn="l"/>
            <a:r>
              <a:rPr lang="fr-FR" sz="3200" dirty="0">
                <a:solidFill>
                  <a:schemeClr val="tx1"/>
                </a:solidFill>
                <a:latin typeface="Bahnschrift" panose="020B0502040204020203" pitchFamily="34" charset="0"/>
                <a:cs typeface="Arial" panose="020B0604020202020204" pitchFamily="34" charset="0"/>
              </a:rPr>
              <a:t>de consommations de </a:t>
            </a:r>
            <a:r>
              <a:rPr lang="fr-FR" sz="4000" b="1" dirty="0">
                <a:solidFill>
                  <a:schemeClr val="accent1">
                    <a:lumMod val="75000"/>
                  </a:schemeClr>
                </a:solidFill>
                <a:latin typeface="Bahnschrift" panose="020B0502040204020203" pitchFamily="34" charset="0"/>
                <a:cs typeface="Arial" panose="020B0604020202020204" pitchFamily="34" charset="0"/>
              </a:rPr>
              <a:t>fioul</a:t>
            </a:r>
            <a:endParaRPr lang="fr-FR" b="1" i="1" dirty="0">
              <a:solidFill>
                <a:schemeClr val="accent1">
                  <a:lumMod val="75000"/>
                </a:schemeClr>
              </a:solidFill>
              <a:latin typeface="Bahnschrift" panose="020B0502040204020203" pitchFamily="34" charset="0"/>
              <a:cs typeface="Arial" panose="020B0604020202020204" pitchFamily="34" charset="0"/>
            </a:endParaRPr>
          </a:p>
        </p:txBody>
      </p:sp>
      <p:sp>
        <p:nvSpPr>
          <p:cNvPr id="6" name="ZoneTexte 5">
            <a:extLst>
              <a:ext uri="{FF2B5EF4-FFF2-40B4-BE49-F238E27FC236}">
                <a16:creationId xmlns:a16="http://schemas.microsoft.com/office/drawing/2014/main" id="{F581A771-66C2-5805-4367-FA04A8FD6289}"/>
              </a:ext>
            </a:extLst>
          </p:cNvPr>
          <p:cNvSpPr txBox="1"/>
          <p:nvPr/>
        </p:nvSpPr>
        <p:spPr>
          <a:xfrm>
            <a:off x="323043" y="4251945"/>
            <a:ext cx="15091130" cy="1384995"/>
          </a:xfrm>
          <a:prstGeom prst="rect">
            <a:avLst/>
          </a:prstGeom>
          <a:noFill/>
        </p:spPr>
        <p:txBody>
          <a:bodyPr wrap="square" rtlCol="0">
            <a:spAutoFit/>
          </a:bodyPr>
          <a:lstStyle/>
          <a:p>
            <a:pPr algn="l"/>
            <a:r>
              <a:rPr lang="fr-FR" sz="2800" dirty="0">
                <a:solidFill>
                  <a:schemeClr val="tx1"/>
                </a:solidFill>
                <a:latin typeface="Bahnschrift" panose="020B0502040204020203" pitchFamily="34" charset="0"/>
                <a:cs typeface="Arial" panose="020B0604020202020204" pitchFamily="34" charset="0"/>
              </a:rPr>
              <a:t>➡️ Sortie du fioul pour l’hôpital Ste Marguerite (consommation forte en 2023) et </a:t>
            </a:r>
          </a:p>
          <a:p>
            <a:pPr algn="l"/>
            <a:r>
              <a:rPr lang="fr-FR" sz="2800" dirty="0">
                <a:solidFill>
                  <a:schemeClr val="tx1"/>
                </a:solidFill>
                <a:latin typeface="Bahnschrift" panose="020B0502040204020203" pitchFamily="34" charset="0"/>
                <a:cs typeface="Arial" panose="020B0604020202020204" pitchFamily="34" charset="0"/>
              </a:rPr>
              <a:t>le CHI de Cavaillon-Lauris </a:t>
            </a:r>
          </a:p>
          <a:p>
            <a:pPr algn="l"/>
            <a:r>
              <a:rPr lang="fr-FR" sz="2800" dirty="0">
                <a:solidFill>
                  <a:schemeClr val="tx1"/>
                </a:solidFill>
                <a:latin typeface="Bahnschrift" panose="020B0502040204020203" pitchFamily="34" charset="0"/>
                <a:cs typeface="Arial" panose="020B0604020202020204" pitchFamily="34" charset="0"/>
              </a:rPr>
              <a:t>➡️ Encore 13 sites avec une consommation de fioul</a:t>
            </a:r>
          </a:p>
        </p:txBody>
      </p:sp>
      <p:sp>
        <p:nvSpPr>
          <p:cNvPr id="11" name="Rectangle 10">
            <a:extLst>
              <a:ext uri="{FF2B5EF4-FFF2-40B4-BE49-F238E27FC236}">
                <a16:creationId xmlns:a16="http://schemas.microsoft.com/office/drawing/2014/main" id="{B64AEB97-C985-7BDE-08E1-2D1C4E90E4D9}"/>
              </a:ext>
            </a:extLst>
          </p:cNvPr>
          <p:cNvSpPr/>
          <p:nvPr/>
        </p:nvSpPr>
        <p:spPr>
          <a:xfrm>
            <a:off x="453670" y="5921619"/>
            <a:ext cx="2044146" cy="769441"/>
          </a:xfrm>
          <a:prstGeom prst="rect">
            <a:avLst/>
          </a:prstGeom>
          <a:noFill/>
          <a:ln>
            <a:solidFill>
              <a:schemeClr val="accent1"/>
            </a:solidFill>
          </a:ln>
        </p:spPr>
        <p:txBody>
          <a:bodyPr wrap="square" lIns="91440" tIns="45720" rIns="91440" bIns="45720">
            <a:spAutoFit/>
          </a:bodyPr>
          <a:lstStyle/>
          <a:p>
            <a:pPr algn="ctr"/>
            <a:r>
              <a:rPr lang="fr-FR" sz="4400" b="1" cap="none" spc="0" dirty="0">
                <a:ln w="22225">
                  <a:noFill/>
                  <a:prstDash val="solid"/>
                </a:ln>
                <a:solidFill>
                  <a:schemeClr val="accent1">
                    <a:lumMod val="75000"/>
                  </a:schemeClr>
                </a:solidFill>
                <a:effectLst/>
                <a:latin typeface="Bahnschrift" panose="020B0502040204020203" pitchFamily="34" charset="0"/>
              </a:rPr>
              <a:t>+26%</a:t>
            </a:r>
          </a:p>
        </p:txBody>
      </p:sp>
      <p:sp>
        <p:nvSpPr>
          <p:cNvPr id="12" name="ZoneTexte 11">
            <a:extLst>
              <a:ext uri="{FF2B5EF4-FFF2-40B4-BE49-F238E27FC236}">
                <a16:creationId xmlns:a16="http://schemas.microsoft.com/office/drawing/2014/main" id="{C8605658-EB02-979D-A860-DAC88F470513}"/>
              </a:ext>
            </a:extLst>
          </p:cNvPr>
          <p:cNvSpPr txBox="1"/>
          <p:nvPr/>
        </p:nvSpPr>
        <p:spPr>
          <a:xfrm>
            <a:off x="2730628" y="5983947"/>
            <a:ext cx="13071702" cy="707886"/>
          </a:xfrm>
          <a:prstGeom prst="rect">
            <a:avLst/>
          </a:prstGeom>
          <a:noFill/>
        </p:spPr>
        <p:txBody>
          <a:bodyPr wrap="square" rtlCol="0">
            <a:spAutoFit/>
          </a:bodyPr>
          <a:lstStyle/>
          <a:p>
            <a:pPr algn="l"/>
            <a:r>
              <a:rPr lang="fr-FR" sz="3200" dirty="0">
                <a:solidFill>
                  <a:schemeClr val="tx1"/>
                </a:solidFill>
                <a:latin typeface="Bahnschrift" panose="020B0502040204020203" pitchFamily="34" charset="0"/>
                <a:cs typeface="Arial" panose="020B0604020202020204" pitchFamily="34" charset="0"/>
              </a:rPr>
              <a:t>de production d’électricité via </a:t>
            </a:r>
            <a:r>
              <a:rPr lang="fr-FR" sz="4000" b="1" dirty="0">
                <a:solidFill>
                  <a:schemeClr val="accent1">
                    <a:lumMod val="75000"/>
                  </a:schemeClr>
                </a:solidFill>
                <a:latin typeface="Bahnschrift" panose="020B0502040204020203" pitchFamily="34" charset="0"/>
                <a:cs typeface="Arial" panose="020B0604020202020204" pitchFamily="34" charset="0"/>
              </a:rPr>
              <a:t>cogénération</a:t>
            </a:r>
            <a:endParaRPr lang="fr-FR" b="1" i="1" dirty="0">
              <a:solidFill>
                <a:schemeClr val="accent1">
                  <a:lumMod val="75000"/>
                </a:schemeClr>
              </a:solidFill>
              <a:latin typeface="Bahnschrift" panose="020B0502040204020203" pitchFamily="34" charset="0"/>
              <a:cs typeface="Arial" panose="020B0604020202020204" pitchFamily="34" charset="0"/>
            </a:endParaRPr>
          </a:p>
        </p:txBody>
      </p:sp>
      <p:sp>
        <p:nvSpPr>
          <p:cNvPr id="13" name="ZoneTexte 12">
            <a:extLst>
              <a:ext uri="{FF2B5EF4-FFF2-40B4-BE49-F238E27FC236}">
                <a16:creationId xmlns:a16="http://schemas.microsoft.com/office/drawing/2014/main" id="{582CBC8C-9C6B-5BA0-C915-FACF7A0188DE}"/>
              </a:ext>
            </a:extLst>
          </p:cNvPr>
          <p:cNvSpPr txBox="1"/>
          <p:nvPr/>
        </p:nvSpPr>
        <p:spPr>
          <a:xfrm>
            <a:off x="453669" y="6839501"/>
            <a:ext cx="13538102" cy="584775"/>
          </a:xfrm>
          <a:prstGeom prst="rect">
            <a:avLst/>
          </a:prstGeom>
          <a:noFill/>
        </p:spPr>
        <p:txBody>
          <a:bodyPr wrap="square" rtlCol="0">
            <a:spAutoFit/>
          </a:bodyPr>
          <a:lstStyle/>
          <a:p>
            <a:pPr algn="l"/>
            <a:r>
              <a:rPr lang="fr-FR" sz="3200" b="1" dirty="0">
                <a:solidFill>
                  <a:srgbClr val="92D050"/>
                </a:solidFill>
                <a:latin typeface="Bahnschrift" panose="020B0502040204020203" pitchFamily="34" charset="0"/>
                <a:cs typeface="Arial" panose="020B0604020202020204" pitchFamily="34" charset="0"/>
              </a:rPr>
              <a:t>6,3 MWh, </a:t>
            </a:r>
            <a:r>
              <a:rPr lang="fr-FR" sz="2800" i="1" dirty="0">
                <a:solidFill>
                  <a:srgbClr val="92D050"/>
                </a:solidFill>
                <a:latin typeface="Bahnschrift" panose="020B0502040204020203" pitchFamily="34" charset="0"/>
                <a:cs typeface="Arial" panose="020B0604020202020204" pitchFamily="34" charset="0"/>
              </a:rPr>
              <a:t>contre 5MWh en 2023, uniquement sur le site de Ste Musse, Toulon </a:t>
            </a:r>
            <a:endParaRPr lang="fr-FR" sz="3200" i="1" dirty="0">
              <a:solidFill>
                <a:srgbClr val="92D050"/>
              </a:solidFill>
              <a:latin typeface="Bahnschrift" panose="020B0502040204020203" pitchFamily="34" charset="0"/>
              <a:cs typeface="Arial" panose="020B0604020202020204" pitchFamily="34" charset="0"/>
            </a:endParaRPr>
          </a:p>
        </p:txBody>
      </p:sp>
      <p:sp>
        <p:nvSpPr>
          <p:cNvPr id="14" name="ZoneTexte 13">
            <a:extLst>
              <a:ext uri="{FF2B5EF4-FFF2-40B4-BE49-F238E27FC236}">
                <a16:creationId xmlns:a16="http://schemas.microsoft.com/office/drawing/2014/main" id="{094E9086-F623-FA34-3AEA-8B76E33A199F}"/>
              </a:ext>
            </a:extLst>
          </p:cNvPr>
          <p:cNvSpPr txBox="1"/>
          <p:nvPr/>
        </p:nvSpPr>
        <p:spPr>
          <a:xfrm>
            <a:off x="2730628" y="7807310"/>
            <a:ext cx="13071702" cy="707886"/>
          </a:xfrm>
          <a:prstGeom prst="rect">
            <a:avLst/>
          </a:prstGeom>
          <a:noFill/>
        </p:spPr>
        <p:txBody>
          <a:bodyPr wrap="square" rtlCol="0">
            <a:spAutoFit/>
          </a:bodyPr>
          <a:lstStyle/>
          <a:p>
            <a:pPr algn="l"/>
            <a:r>
              <a:rPr lang="fr-FR" sz="3200" dirty="0">
                <a:solidFill>
                  <a:schemeClr val="tx1"/>
                </a:solidFill>
                <a:latin typeface="Bahnschrift" panose="020B0502040204020203" pitchFamily="34" charset="0"/>
                <a:cs typeface="Arial" panose="020B0604020202020204" pitchFamily="34" charset="0"/>
              </a:rPr>
              <a:t>production de chaleur via </a:t>
            </a:r>
            <a:r>
              <a:rPr lang="fr-FR" sz="4000" b="1" dirty="0">
                <a:solidFill>
                  <a:schemeClr val="accent1">
                    <a:lumMod val="75000"/>
                  </a:schemeClr>
                </a:solidFill>
                <a:latin typeface="Bahnschrift" panose="020B0502040204020203" pitchFamily="34" charset="0"/>
                <a:cs typeface="Arial" panose="020B0604020202020204" pitchFamily="34" charset="0"/>
              </a:rPr>
              <a:t>solaire thermique</a:t>
            </a:r>
            <a:endParaRPr lang="fr-FR" b="1" i="1" dirty="0">
              <a:solidFill>
                <a:schemeClr val="accent1">
                  <a:lumMod val="75000"/>
                </a:schemeClr>
              </a:solidFill>
              <a:latin typeface="Bahnschrift" panose="020B0502040204020203" pitchFamily="34" charset="0"/>
              <a:cs typeface="Arial" panose="020B0604020202020204" pitchFamily="34" charset="0"/>
            </a:endParaRPr>
          </a:p>
        </p:txBody>
      </p:sp>
      <p:sp>
        <p:nvSpPr>
          <p:cNvPr id="15" name="Rectangle 14">
            <a:extLst>
              <a:ext uri="{FF2B5EF4-FFF2-40B4-BE49-F238E27FC236}">
                <a16:creationId xmlns:a16="http://schemas.microsoft.com/office/drawing/2014/main" id="{03423F73-EBFC-DA80-1149-12D44013AE1E}"/>
              </a:ext>
            </a:extLst>
          </p:cNvPr>
          <p:cNvSpPr/>
          <p:nvPr/>
        </p:nvSpPr>
        <p:spPr>
          <a:xfrm>
            <a:off x="453670" y="7762845"/>
            <a:ext cx="2044146" cy="769441"/>
          </a:xfrm>
          <a:prstGeom prst="rect">
            <a:avLst/>
          </a:prstGeom>
          <a:noFill/>
          <a:ln>
            <a:solidFill>
              <a:schemeClr val="accent1"/>
            </a:solidFill>
          </a:ln>
        </p:spPr>
        <p:txBody>
          <a:bodyPr wrap="square" lIns="91440" tIns="45720" rIns="91440" bIns="45720">
            <a:spAutoFit/>
          </a:bodyPr>
          <a:lstStyle/>
          <a:p>
            <a:pPr algn="ctr"/>
            <a:r>
              <a:rPr lang="fr-FR" sz="4400" b="1" dirty="0">
                <a:ln w="22225">
                  <a:noFill/>
                  <a:prstDash val="solid"/>
                </a:ln>
                <a:solidFill>
                  <a:schemeClr val="accent1">
                    <a:lumMod val="75000"/>
                  </a:schemeClr>
                </a:solidFill>
                <a:latin typeface="Bahnschrift" panose="020B0502040204020203" pitchFamily="34" charset="0"/>
              </a:rPr>
              <a:t>0 kWh</a:t>
            </a:r>
            <a:endParaRPr lang="fr-FR" sz="4400" b="1" cap="none" spc="0" dirty="0">
              <a:ln w="22225">
                <a:noFill/>
                <a:prstDash val="solid"/>
              </a:ln>
              <a:solidFill>
                <a:schemeClr val="accent1">
                  <a:lumMod val="75000"/>
                </a:schemeClr>
              </a:solidFill>
              <a:effectLst/>
              <a:latin typeface="Bahnschrift" panose="020B0502040204020203" pitchFamily="34" charset="0"/>
            </a:endParaRPr>
          </a:p>
        </p:txBody>
      </p:sp>
    </p:spTree>
    <p:extLst>
      <p:ext uri="{BB962C8B-B14F-4D97-AF65-F5344CB8AC3E}">
        <p14:creationId xmlns:p14="http://schemas.microsoft.com/office/powerpoint/2010/main" val="25554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C209-187F-7819-A705-FFE90585B5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3066CB-ECE7-048F-DCAB-A6B880437E83}"/>
              </a:ext>
            </a:extLst>
          </p:cNvPr>
          <p:cNvSpPr>
            <a:spLocks noGrp="1"/>
          </p:cNvSpPr>
          <p:nvPr>
            <p:ph type="title"/>
          </p:nvPr>
        </p:nvSpPr>
        <p:spPr>
          <a:xfrm>
            <a:off x="673768" y="341465"/>
            <a:ext cx="14534815" cy="1868334"/>
          </a:xfrm>
        </p:spPr>
        <p:txBody>
          <a:bodyPr/>
          <a:lstStyle/>
          <a:p>
            <a:r>
              <a:rPr lang="fr-FR" dirty="0">
                <a:latin typeface="Bahnschrift" panose="020B0502040204020203" pitchFamily="34" charset="0"/>
                <a:cs typeface="Arial"/>
              </a:rPr>
              <a:t>L’offre de services réseau </a:t>
            </a:r>
            <a:r>
              <a:rPr lang="fr-FR" dirty="0" err="1">
                <a:latin typeface="Bahnschrift" panose="020B0502040204020203" pitchFamily="34" charset="0"/>
                <a:cs typeface="Arial"/>
              </a:rPr>
              <a:t>ctees</a:t>
            </a:r>
            <a:r>
              <a:rPr lang="fr-FR" dirty="0">
                <a:latin typeface="Bahnschrift" panose="020B0502040204020203" pitchFamily="34" charset="0"/>
                <a:cs typeface="Arial"/>
              </a:rPr>
              <a:t> </a:t>
            </a:r>
            <a:r>
              <a:rPr lang="fr-FR" dirty="0" err="1">
                <a:latin typeface="Bahnschrift" panose="020B0502040204020203" pitchFamily="34" charset="0"/>
                <a:cs typeface="Arial"/>
              </a:rPr>
              <a:t>paca-corse</a:t>
            </a:r>
            <a:endParaRPr lang="fr-FR" dirty="0">
              <a:latin typeface="Bahnschrift" panose="020B0502040204020203" pitchFamily="34" charset="0"/>
            </a:endParaRPr>
          </a:p>
        </p:txBody>
      </p:sp>
      <p:sp>
        <p:nvSpPr>
          <p:cNvPr id="3" name="Ellipse 2">
            <a:extLst>
              <a:ext uri="{FF2B5EF4-FFF2-40B4-BE49-F238E27FC236}">
                <a16:creationId xmlns:a16="http://schemas.microsoft.com/office/drawing/2014/main" id="{BCD58F3B-C6A6-3E55-B04B-E5435BBE3510}"/>
              </a:ext>
            </a:extLst>
          </p:cNvPr>
          <p:cNvSpPr/>
          <p:nvPr/>
        </p:nvSpPr>
        <p:spPr>
          <a:xfrm>
            <a:off x="420912" y="2409372"/>
            <a:ext cx="9136744" cy="650239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a:extLst>
              <a:ext uri="{FF2B5EF4-FFF2-40B4-BE49-F238E27FC236}">
                <a16:creationId xmlns:a16="http://schemas.microsoft.com/office/drawing/2014/main" id="{ADFB1792-46A3-F346-BE5F-EC0892FEAD32}"/>
              </a:ext>
            </a:extLst>
          </p:cNvPr>
          <p:cNvPicPr>
            <a:picLocks noChangeAspect="1"/>
          </p:cNvPicPr>
          <p:nvPr/>
        </p:nvPicPr>
        <p:blipFill>
          <a:blip r:embed="rId2"/>
          <a:stretch>
            <a:fillRect/>
          </a:stretch>
        </p:blipFill>
        <p:spPr>
          <a:xfrm>
            <a:off x="1204685" y="3825591"/>
            <a:ext cx="3597403" cy="530400"/>
          </a:xfrm>
          <a:prstGeom prst="rect">
            <a:avLst/>
          </a:prstGeom>
          <a:ln>
            <a:noFill/>
          </a:ln>
          <a:effectLst/>
        </p:spPr>
      </p:pic>
      <p:sp>
        <p:nvSpPr>
          <p:cNvPr id="6" name="ZoneTexte 5">
            <a:extLst>
              <a:ext uri="{FF2B5EF4-FFF2-40B4-BE49-F238E27FC236}">
                <a16:creationId xmlns:a16="http://schemas.microsoft.com/office/drawing/2014/main" id="{3BE9E49C-490A-669C-8FDA-629E86AA9B42}"/>
              </a:ext>
            </a:extLst>
          </p:cNvPr>
          <p:cNvSpPr txBox="1"/>
          <p:nvPr/>
        </p:nvSpPr>
        <p:spPr>
          <a:xfrm>
            <a:off x="9361715" y="2569029"/>
            <a:ext cx="6500011" cy="725714"/>
          </a:xfrm>
          <a:prstGeom prst="rect">
            <a:avLst/>
          </a:prstGeom>
          <a:noFill/>
        </p:spPr>
        <p:txBody>
          <a:bodyPr wrap="square" rtlCol="0">
            <a:noAutofit/>
          </a:bodyPr>
          <a:lstStyle/>
          <a:p>
            <a:pPr algn="l"/>
            <a:r>
              <a:rPr lang="fr-FR" sz="3600" b="1" dirty="0">
                <a:solidFill>
                  <a:schemeClr val="tx1"/>
                </a:solidFill>
                <a:latin typeface="Bahnschrift" panose="020B0502040204020203" pitchFamily="34" charset="0"/>
              </a:rPr>
              <a:t>1</a:t>
            </a:r>
            <a:r>
              <a:rPr lang="fr-FR" sz="3600" b="1" baseline="30000" dirty="0">
                <a:solidFill>
                  <a:schemeClr val="tx1"/>
                </a:solidFill>
                <a:latin typeface="Bahnschrift" panose="020B0502040204020203" pitchFamily="34" charset="0"/>
              </a:rPr>
              <a:t>er</a:t>
            </a:r>
            <a:r>
              <a:rPr lang="fr-FR" sz="3600" b="1" dirty="0">
                <a:solidFill>
                  <a:schemeClr val="tx1"/>
                </a:solidFill>
                <a:latin typeface="Bahnschrift" panose="020B0502040204020203" pitchFamily="34" charset="0"/>
              </a:rPr>
              <a:t> niveau d’accompagnement </a:t>
            </a:r>
          </a:p>
        </p:txBody>
      </p:sp>
      <p:sp>
        <p:nvSpPr>
          <p:cNvPr id="7" name="ZoneTexte 6">
            <a:extLst>
              <a:ext uri="{FF2B5EF4-FFF2-40B4-BE49-F238E27FC236}">
                <a16:creationId xmlns:a16="http://schemas.microsoft.com/office/drawing/2014/main" id="{2258CE91-7E8C-BF4F-18C6-BFBDD1CC0A19}"/>
              </a:ext>
            </a:extLst>
          </p:cNvPr>
          <p:cNvSpPr txBox="1"/>
          <p:nvPr/>
        </p:nvSpPr>
        <p:spPr>
          <a:xfrm>
            <a:off x="10510733" y="3281397"/>
            <a:ext cx="3813850" cy="725714"/>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Régional</a:t>
            </a:r>
          </a:p>
        </p:txBody>
      </p:sp>
      <p:sp>
        <p:nvSpPr>
          <p:cNvPr id="8" name="ZoneTexte 7">
            <a:extLst>
              <a:ext uri="{FF2B5EF4-FFF2-40B4-BE49-F238E27FC236}">
                <a16:creationId xmlns:a16="http://schemas.microsoft.com/office/drawing/2014/main" id="{312E28C4-D46E-D7A8-1CAC-890672C3E146}"/>
              </a:ext>
            </a:extLst>
          </p:cNvPr>
          <p:cNvSpPr txBox="1"/>
          <p:nvPr/>
        </p:nvSpPr>
        <p:spPr>
          <a:xfrm>
            <a:off x="10510733" y="3838557"/>
            <a:ext cx="5629153" cy="725714"/>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Etablissements publics comme  </a:t>
            </a:r>
          </a:p>
          <a:p>
            <a:pPr algn="l"/>
            <a:r>
              <a:rPr lang="fr-FR" sz="2400" dirty="0">
                <a:solidFill>
                  <a:schemeClr val="tx1"/>
                </a:solidFill>
                <a:latin typeface="Bahnschrift" panose="020B0502040204020203" pitchFamily="34" charset="0"/>
              </a:rPr>
              <a:t>      privés, ES et ESMS</a:t>
            </a:r>
          </a:p>
        </p:txBody>
      </p:sp>
      <p:pic>
        <p:nvPicPr>
          <p:cNvPr id="9" name="Image 8" descr="Une image contenant texte, capture d’écran, habits, personne&#10;&#10;Le contenu généré par l’IA peut être incorrect.">
            <a:extLst>
              <a:ext uri="{FF2B5EF4-FFF2-40B4-BE49-F238E27FC236}">
                <a16:creationId xmlns:a16="http://schemas.microsoft.com/office/drawing/2014/main" id="{D5C21CC6-7BCC-C4D0-C24C-CEEAE32FA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8471" y="5979633"/>
            <a:ext cx="1246152" cy="1762830"/>
          </a:xfrm>
          <a:prstGeom prst="rect">
            <a:avLst/>
          </a:prstGeom>
          <a:ln>
            <a:noFill/>
          </a:ln>
          <a:effectLst/>
        </p:spPr>
      </p:pic>
      <p:pic>
        <p:nvPicPr>
          <p:cNvPr id="11" name="Image 10">
            <a:extLst>
              <a:ext uri="{FF2B5EF4-FFF2-40B4-BE49-F238E27FC236}">
                <a16:creationId xmlns:a16="http://schemas.microsoft.com/office/drawing/2014/main" id="{D5840628-AABD-6218-03F0-29FD62AA2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897" y="2471902"/>
            <a:ext cx="1314773" cy="1332510"/>
          </a:xfrm>
          <a:prstGeom prst="ellipse">
            <a:avLst/>
          </a:prstGeom>
        </p:spPr>
      </p:pic>
      <p:sp>
        <p:nvSpPr>
          <p:cNvPr id="12" name="ZoneTexte 11">
            <a:extLst>
              <a:ext uri="{FF2B5EF4-FFF2-40B4-BE49-F238E27FC236}">
                <a16:creationId xmlns:a16="http://schemas.microsoft.com/office/drawing/2014/main" id="{499D3876-ACB2-0F80-F9D9-353DED4C0008}"/>
              </a:ext>
            </a:extLst>
          </p:cNvPr>
          <p:cNvSpPr txBox="1"/>
          <p:nvPr/>
        </p:nvSpPr>
        <p:spPr>
          <a:xfrm>
            <a:off x="10510733" y="4719479"/>
            <a:ext cx="5629153" cy="725714"/>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Mailing </a:t>
            </a:r>
            <a:r>
              <a:rPr lang="fr-FR" sz="2400" dirty="0" err="1">
                <a:solidFill>
                  <a:schemeClr val="tx1"/>
                </a:solidFill>
                <a:latin typeface="Bahnschrift" panose="020B0502040204020203" pitchFamily="34" charset="0"/>
              </a:rPr>
              <a:t>list</a:t>
            </a:r>
            <a:r>
              <a:rPr lang="fr-FR" sz="2400" dirty="0">
                <a:solidFill>
                  <a:schemeClr val="tx1"/>
                </a:solidFill>
                <a:latin typeface="Bahnschrift" panose="020B0502040204020203" pitchFamily="34" charset="0"/>
              </a:rPr>
              <a:t> de 450 personnes, </a:t>
            </a:r>
          </a:p>
          <a:p>
            <a:pPr algn="l"/>
            <a:r>
              <a:rPr lang="fr-FR" sz="2400" dirty="0">
                <a:solidFill>
                  <a:schemeClr val="tx1"/>
                </a:solidFill>
                <a:latin typeface="Bahnschrift" panose="020B0502040204020203" pitchFamily="34" charset="0"/>
              </a:rPr>
              <a:t>      + relai des partenaires</a:t>
            </a:r>
          </a:p>
        </p:txBody>
      </p:sp>
      <p:sp>
        <p:nvSpPr>
          <p:cNvPr id="13" name="Ellipse 12">
            <a:extLst>
              <a:ext uri="{FF2B5EF4-FFF2-40B4-BE49-F238E27FC236}">
                <a16:creationId xmlns:a16="http://schemas.microsoft.com/office/drawing/2014/main" id="{BCB757AA-8348-5AE7-26BD-46FA00A85525}"/>
              </a:ext>
            </a:extLst>
          </p:cNvPr>
          <p:cNvSpPr/>
          <p:nvPr/>
        </p:nvSpPr>
        <p:spPr>
          <a:xfrm>
            <a:off x="4122056" y="3718156"/>
            <a:ext cx="5435600" cy="3836762"/>
          </a:xfrm>
          <a:prstGeom prst="ellipse">
            <a:avLst/>
          </a:prstGeom>
          <a:solidFill>
            <a:srgbClr val="FF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633B81B-0CC3-C503-AC7A-2E4D70952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864" y="4547969"/>
            <a:ext cx="5123984" cy="1280996"/>
          </a:xfrm>
          <a:prstGeom prst="rect">
            <a:avLst/>
          </a:prstGeom>
        </p:spPr>
      </p:pic>
      <p:sp>
        <p:nvSpPr>
          <p:cNvPr id="16" name="ZoneTexte 15">
            <a:extLst>
              <a:ext uri="{FF2B5EF4-FFF2-40B4-BE49-F238E27FC236}">
                <a16:creationId xmlns:a16="http://schemas.microsoft.com/office/drawing/2014/main" id="{35182457-42D7-C13F-2A40-FA1BF898304E}"/>
              </a:ext>
            </a:extLst>
          </p:cNvPr>
          <p:cNvSpPr txBox="1"/>
          <p:nvPr/>
        </p:nvSpPr>
        <p:spPr>
          <a:xfrm>
            <a:off x="4780111" y="4048417"/>
            <a:ext cx="4119490" cy="725714"/>
          </a:xfrm>
          <a:prstGeom prst="rect">
            <a:avLst/>
          </a:prstGeom>
          <a:noFill/>
        </p:spPr>
        <p:txBody>
          <a:bodyPr wrap="square" rtlCol="0">
            <a:noAutofit/>
          </a:bodyPr>
          <a:lstStyle/>
          <a:p>
            <a:pPr algn="ctr"/>
            <a:r>
              <a:rPr lang="fr-FR" sz="2400" dirty="0">
                <a:solidFill>
                  <a:schemeClr val="tx1"/>
                </a:solidFill>
                <a:latin typeface="Bahnschrift" panose="020B0502040204020203" pitchFamily="34" charset="0"/>
              </a:rPr>
              <a:t>Les 14 conseillers du</a:t>
            </a:r>
          </a:p>
        </p:txBody>
      </p:sp>
      <p:sp>
        <p:nvSpPr>
          <p:cNvPr id="17" name="ZoneTexte 16">
            <a:extLst>
              <a:ext uri="{FF2B5EF4-FFF2-40B4-BE49-F238E27FC236}">
                <a16:creationId xmlns:a16="http://schemas.microsoft.com/office/drawing/2014/main" id="{34372166-979E-2C2F-2ACF-5434BE60F313}"/>
              </a:ext>
            </a:extLst>
          </p:cNvPr>
          <p:cNvSpPr txBox="1"/>
          <p:nvPr/>
        </p:nvSpPr>
        <p:spPr>
          <a:xfrm>
            <a:off x="9364061" y="6900637"/>
            <a:ext cx="6732283" cy="725714"/>
          </a:xfrm>
          <a:prstGeom prst="rect">
            <a:avLst/>
          </a:prstGeom>
          <a:noFill/>
        </p:spPr>
        <p:txBody>
          <a:bodyPr wrap="square" rtlCol="0">
            <a:noAutofit/>
          </a:bodyPr>
          <a:lstStyle/>
          <a:p>
            <a:pPr algn="l"/>
            <a:r>
              <a:rPr lang="fr-FR" sz="3600" b="1" dirty="0">
                <a:solidFill>
                  <a:schemeClr val="tx1"/>
                </a:solidFill>
                <a:latin typeface="Bahnschrift" panose="020B0502040204020203" pitchFamily="34" charset="0"/>
              </a:rPr>
              <a:t>2</a:t>
            </a:r>
            <a:r>
              <a:rPr lang="fr-FR" sz="3600" b="1" baseline="30000" dirty="0">
                <a:solidFill>
                  <a:schemeClr val="tx1"/>
                </a:solidFill>
                <a:latin typeface="Bahnschrift" panose="020B0502040204020203" pitchFamily="34" charset="0"/>
              </a:rPr>
              <a:t>ème</a:t>
            </a:r>
            <a:r>
              <a:rPr lang="fr-FR" sz="3600" b="1" dirty="0">
                <a:solidFill>
                  <a:schemeClr val="tx1"/>
                </a:solidFill>
                <a:latin typeface="Bahnschrift" panose="020B0502040204020203" pitchFamily="34" charset="0"/>
              </a:rPr>
              <a:t> niveau d’accompagnement </a:t>
            </a:r>
          </a:p>
        </p:txBody>
      </p:sp>
      <p:sp>
        <p:nvSpPr>
          <p:cNvPr id="18" name="ZoneTexte 17">
            <a:extLst>
              <a:ext uri="{FF2B5EF4-FFF2-40B4-BE49-F238E27FC236}">
                <a16:creationId xmlns:a16="http://schemas.microsoft.com/office/drawing/2014/main" id="{49AAF9D3-89D4-ADD1-3C9F-93FC58DAFE33}"/>
              </a:ext>
            </a:extLst>
          </p:cNvPr>
          <p:cNvSpPr txBox="1"/>
          <p:nvPr/>
        </p:nvSpPr>
        <p:spPr>
          <a:xfrm>
            <a:off x="10478426" y="7638487"/>
            <a:ext cx="3813850" cy="725714"/>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Opérationnel et terrain</a:t>
            </a:r>
          </a:p>
        </p:txBody>
      </p:sp>
      <p:pic>
        <p:nvPicPr>
          <p:cNvPr id="19" name="Image 18">
            <a:extLst>
              <a:ext uri="{FF2B5EF4-FFF2-40B4-BE49-F238E27FC236}">
                <a16:creationId xmlns:a16="http://schemas.microsoft.com/office/drawing/2014/main" id="{D3A5E751-A5D7-E147-07FD-8667BC264084}"/>
              </a:ext>
            </a:extLst>
          </p:cNvPr>
          <p:cNvPicPr>
            <a:picLocks noChangeAspect="1"/>
          </p:cNvPicPr>
          <p:nvPr/>
        </p:nvPicPr>
        <p:blipFill>
          <a:blip r:embed="rId6"/>
          <a:stretch>
            <a:fillRect/>
          </a:stretch>
        </p:blipFill>
        <p:spPr>
          <a:xfrm>
            <a:off x="6087012" y="6404267"/>
            <a:ext cx="1312094" cy="1857036"/>
          </a:xfrm>
          <a:prstGeom prst="rect">
            <a:avLst/>
          </a:prstGeom>
          <a:ln>
            <a:noFill/>
          </a:ln>
          <a:effectLst/>
        </p:spPr>
      </p:pic>
      <p:sp>
        <p:nvSpPr>
          <p:cNvPr id="20" name="ZoneTexte 19">
            <a:extLst>
              <a:ext uri="{FF2B5EF4-FFF2-40B4-BE49-F238E27FC236}">
                <a16:creationId xmlns:a16="http://schemas.microsoft.com/office/drawing/2014/main" id="{568D1DC2-D836-F005-503A-CF4369C56A3B}"/>
              </a:ext>
            </a:extLst>
          </p:cNvPr>
          <p:cNvSpPr txBox="1"/>
          <p:nvPr/>
        </p:nvSpPr>
        <p:spPr>
          <a:xfrm>
            <a:off x="737458" y="4474565"/>
            <a:ext cx="3703913" cy="1355703"/>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3 éditions</a:t>
            </a:r>
          </a:p>
          <a:p>
            <a:pPr algn="l"/>
            <a:r>
              <a:rPr lang="fr-FR" sz="2400" dirty="0">
                <a:solidFill>
                  <a:schemeClr val="tx1"/>
                </a:solidFill>
                <a:latin typeface="Bahnschrift" panose="020B0502040204020203" pitchFamily="34" charset="0"/>
              </a:rPr>
              <a:t>👉​ 50 pers connectées</a:t>
            </a:r>
          </a:p>
          <a:p>
            <a:pPr algn="l"/>
            <a:r>
              <a:rPr lang="fr-FR" sz="2400" dirty="0">
                <a:solidFill>
                  <a:schemeClr val="tx1"/>
                </a:solidFill>
                <a:latin typeface="Bahnschrift" panose="020B0502040204020203" pitchFamily="34" charset="0"/>
              </a:rPr>
              <a:t>      à chaque édition</a:t>
            </a:r>
          </a:p>
        </p:txBody>
      </p:sp>
      <p:sp>
        <p:nvSpPr>
          <p:cNvPr id="21" name="ZoneTexte 20">
            <a:extLst>
              <a:ext uri="{FF2B5EF4-FFF2-40B4-BE49-F238E27FC236}">
                <a16:creationId xmlns:a16="http://schemas.microsoft.com/office/drawing/2014/main" id="{D17F61D5-010D-FB75-F0FC-DF47E7E55BB4}"/>
              </a:ext>
            </a:extLst>
          </p:cNvPr>
          <p:cNvSpPr txBox="1"/>
          <p:nvPr/>
        </p:nvSpPr>
        <p:spPr>
          <a:xfrm>
            <a:off x="2850666" y="6255131"/>
            <a:ext cx="3703913" cy="1355703"/>
          </a:xfrm>
          <a:prstGeom prst="rect">
            <a:avLst/>
          </a:prstGeom>
          <a:noFill/>
        </p:spPr>
        <p:txBody>
          <a:bodyPr wrap="square" rtlCol="0">
            <a:noAutofit/>
          </a:bodyPr>
          <a:lstStyle/>
          <a:p>
            <a:pPr algn="l"/>
            <a:r>
              <a:rPr lang="fr-FR" sz="2400" dirty="0">
                <a:solidFill>
                  <a:schemeClr val="tx1"/>
                </a:solidFill>
                <a:latin typeface="Bahnschrift" panose="020B0502040204020203" pitchFamily="34" charset="0"/>
              </a:rPr>
              <a:t>👉​ + 200 personnes</a:t>
            </a:r>
          </a:p>
          <a:p>
            <a:pPr algn="l"/>
            <a:r>
              <a:rPr lang="fr-FR" sz="2400" dirty="0">
                <a:solidFill>
                  <a:schemeClr val="tx1"/>
                </a:solidFill>
                <a:latin typeface="Bahnschrift" panose="020B0502040204020203" pitchFamily="34" charset="0"/>
              </a:rPr>
              <a:t>👉​ 19 stands</a:t>
            </a:r>
          </a:p>
          <a:p>
            <a:pPr algn="l"/>
            <a:r>
              <a:rPr lang="fr-FR" sz="2400" dirty="0">
                <a:solidFill>
                  <a:schemeClr val="tx1"/>
                </a:solidFill>
                <a:latin typeface="Bahnschrift" panose="020B0502040204020203" pitchFamily="34" charset="0"/>
              </a:rPr>
              <a:t>👉​ 9 interventions </a:t>
            </a:r>
          </a:p>
          <a:p>
            <a:pPr algn="l"/>
            <a:r>
              <a:rPr lang="fr-FR" sz="2400" dirty="0">
                <a:solidFill>
                  <a:schemeClr val="tx1"/>
                </a:solidFill>
                <a:latin typeface="Bahnschrift" panose="020B0502040204020203" pitchFamily="34" charset="0"/>
              </a:rPr>
              <a:t>      orales de pairs</a:t>
            </a:r>
          </a:p>
        </p:txBody>
      </p:sp>
    </p:spTree>
    <p:extLst>
      <p:ext uri="{BB962C8B-B14F-4D97-AF65-F5344CB8AC3E}">
        <p14:creationId xmlns:p14="http://schemas.microsoft.com/office/powerpoint/2010/main" val="21070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animBg="1"/>
      <p:bldP spid="16" grpId="0"/>
      <p:bldP spid="17" grpId="0"/>
      <p:bldP spid="18"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6909E-794A-8599-578F-FE8207349525}"/>
              </a:ext>
            </a:extLst>
          </p:cNvPr>
          <p:cNvSpPr>
            <a:spLocks noGrp="1"/>
          </p:cNvSpPr>
          <p:nvPr>
            <p:ph type="title"/>
          </p:nvPr>
        </p:nvSpPr>
        <p:spPr/>
        <p:txBody>
          <a:bodyPr/>
          <a:lstStyle/>
          <a:p>
            <a:r>
              <a:rPr lang="fr-FR" dirty="0">
                <a:latin typeface="Bahnschrift" panose="020B0502040204020203" pitchFamily="34" charset="0"/>
              </a:rPr>
              <a:t>Audit régional des pratiques d’exploitation </a:t>
            </a:r>
            <a:r>
              <a:rPr lang="fr-FR" dirty="0" err="1">
                <a:latin typeface="Bahnschrift" panose="020B0502040204020203" pitchFamily="34" charset="0"/>
              </a:rPr>
              <a:t>cvc</a:t>
            </a:r>
            <a:endParaRPr lang="fr-FR" dirty="0">
              <a:latin typeface="Bahnschrift" panose="020B0502040204020203" pitchFamily="34" charset="0"/>
            </a:endParaRPr>
          </a:p>
        </p:txBody>
      </p:sp>
      <p:sp>
        <p:nvSpPr>
          <p:cNvPr id="3" name="ZoneTexte 2">
            <a:extLst>
              <a:ext uri="{FF2B5EF4-FFF2-40B4-BE49-F238E27FC236}">
                <a16:creationId xmlns:a16="http://schemas.microsoft.com/office/drawing/2014/main" id="{D3D5071E-BECE-38E6-497D-45AC68740752}"/>
              </a:ext>
            </a:extLst>
          </p:cNvPr>
          <p:cNvSpPr txBox="1"/>
          <p:nvPr/>
        </p:nvSpPr>
        <p:spPr>
          <a:xfrm>
            <a:off x="673768" y="2280920"/>
            <a:ext cx="14534815" cy="3539430"/>
          </a:xfrm>
          <a:prstGeom prst="rect">
            <a:avLst/>
          </a:prstGeom>
          <a:noFill/>
        </p:spPr>
        <p:txBody>
          <a:bodyPr wrap="square">
            <a:spAutoFit/>
          </a:bodyPr>
          <a:lstStyle/>
          <a:p>
            <a:r>
              <a:rPr lang="fr-FR" sz="2800">
                <a:effectLst/>
                <a:latin typeface="Bahnschrift" panose="020B0502040204020203" pitchFamily="34" charset="0"/>
              </a:rPr>
              <a:t>Depuis avril 2025, une </a:t>
            </a:r>
            <a:r>
              <a:rPr lang="fr-FR" sz="2800" b="1">
                <a:solidFill>
                  <a:schemeClr val="tx2"/>
                </a:solidFill>
                <a:effectLst/>
                <a:latin typeface="Bahnschrift" panose="020B0502040204020203" pitchFamily="34" charset="0"/>
              </a:rPr>
              <a:t>campagne régionale d’audits CVC </a:t>
            </a:r>
            <a:r>
              <a:rPr lang="fr-FR" sz="2800">
                <a:effectLst/>
                <a:latin typeface="Bahnschrift" panose="020B0502040204020203" pitchFamily="34" charset="0"/>
              </a:rPr>
              <a:t>est menée dans les établissements sanitaires et médico‑sociaux.</a:t>
            </a:r>
          </a:p>
          <a:p>
            <a:endParaRPr lang="fr-FR" sz="2800">
              <a:latin typeface="Bahnschrift" panose="020B0502040204020203" pitchFamily="34" charset="0"/>
            </a:endParaRPr>
          </a:p>
          <a:p>
            <a:r>
              <a:rPr lang="fr-FR" sz="2800">
                <a:effectLst/>
                <a:latin typeface="Bahnschrift" panose="020B0502040204020203" pitchFamily="34" charset="0"/>
              </a:rPr>
              <a:t>Chaque audit suit une </a:t>
            </a:r>
            <a:r>
              <a:rPr lang="fr-FR" sz="2800" b="1">
                <a:solidFill>
                  <a:schemeClr val="tx2"/>
                </a:solidFill>
                <a:effectLst/>
                <a:latin typeface="Bahnschrift" panose="020B0502040204020203" pitchFamily="34" charset="0"/>
              </a:rPr>
              <a:t>méthodologie homogène </a:t>
            </a:r>
            <a:r>
              <a:rPr lang="fr-FR" sz="2800">
                <a:effectLst/>
                <a:latin typeface="Bahnschrift" panose="020B0502040204020203" pitchFamily="34" charset="0"/>
              </a:rPr>
              <a:t>: analyse contractuelle, entretiens, visite terrain, analyse croisée et restitution.</a:t>
            </a:r>
          </a:p>
          <a:p>
            <a:endParaRPr lang="fr-FR" sz="2800">
              <a:latin typeface="Bahnschrift" panose="020B0502040204020203" pitchFamily="34" charset="0"/>
            </a:endParaRPr>
          </a:p>
          <a:p>
            <a:r>
              <a:rPr lang="fr-FR" sz="2800">
                <a:effectLst/>
                <a:latin typeface="Bahnschrift" panose="020B0502040204020203" pitchFamily="34" charset="0"/>
              </a:rPr>
              <a:t>L’idée n’est pas d’évaluer les établissements individuellement, mais de faire émerger une </a:t>
            </a:r>
            <a:r>
              <a:rPr lang="fr-FR" sz="2800" b="1">
                <a:solidFill>
                  <a:schemeClr val="tx2"/>
                </a:solidFill>
                <a:effectLst/>
                <a:latin typeface="Bahnschrift" panose="020B0502040204020203" pitchFamily="34" charset="0"/>
              </a:rPr>
              <a:t>vision régionale </a:t>
            </a:r>
            <a:r>
              <a:rPr lang="fr-FR" sz="2800">
                <a:effectLst/>
                <a:latin typeface="Bahnschrift" panose="020B0502040204020203" pitchFamily="34" charset="0"/>
              </a:rPr>
              <a:t>objectivée des pratiques d’exploitation-maintenance.</a:t>
            </a:r>
          </a:p>
        </p:txBody>
      </p:sp>
      <p:grpSp>
        <p:nvGrpSpPr>
          <p:cNvPr id="4" name="Group 38">
            <a:extLst>
              <a:ext uri="{FF2B5EF4-FFF2-40B4-BE49-F238E27FC236}">
                <a16:creationId xmlns:a16="http://schemas.microsoft.com/office/drawing/2014/main" id="{BAFDFF09-E6E7-4BAD-E4B3-A035CE1CD8B4}"/>
              </a:ext>
            </a:extLst>
          </p:cNvPr>
          <p:cNvGrpSpPr/>
          <p:nvPr/>
        </p:nvGrpSpPr>
        <p:grpSpPr>
          <a:xfrm>
            <a:off x="718630" y="5930895"/>
            <a:ext cx="6015998" cy="709741"/>
            <a:chOff x="775625" y="3988215"/>
            <a:chExt cx="1179745" cy="619894"/>
          </a:xfrm>
        </p:grpSpPr>
        <p:sp>
          <p:nvSpPr>
            <p:cNvPr id="5" name="TextBox 8">
              <a:extLst>
                <a:ext uri="{FF2B5EF4-FFF2-40B4-BE49-F238E27FC236}">
                  <a16:creationId xmlns:a16="http://schemas.microsoft.com/office/drawing/2014/main" id="{E4666557-DC52-753F-098E-CCCD6669532D}"/>
                </a:ext>
              </a:extLst>
            </p:cNvPr>
            <p:cNvSpPr txBox="1"/>
            <p:nvPr/>
          </p:nvSpPr>
          <p:spPr>
            <a:xfrm>
              <a:off x="775625" y="3988215"/>
              <a:ext cx="155480" cy="619894"/>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a:solidFill>
                    <a:schemeClr val="tx2"/>
                  </a:solidFill>
                  <a:latin typeface="Bahnschrift" panose="020B0502040204020203" pitchFamily="34" charset="0"/>
                  <a:ea typeface="+mj-ea"/>
                  <a:cs typeface="Arial" pitchFamily="34" charset="0"/>
                </a:rPr>
                <a:t>12</a:t>
              </a:r>
              <a:endParaRPr lang="fr-FR" sz="4000" b="1">
                <a:solidFill>
                  <a:schemeClr val="tx2"/>
                </a:solidFill>
                <a:latin typeface="Bahnschrift" panose="020B0502040204020203" pitchFamily="34" charset="0"/>
                <a:ea typeface="+mj-ea"/>
                <a:cs typeface="Arial" pitchFamily="34" charset="0"/>
              </a:endParaRPr>
            </a:p>
          </p:txBody>
        </p:sp>
        <p:sp>
          <p:nvSpPr>
            <p:cNvPr id="6" name="TextBox 9">
              <a:extLst>
                <a:ext uri="{FF2B5EF4-FFF2-40B4-BE49-F238E27FC236}">
                  <a16:creationId xmlns:a16="http://schemas.microsoft.com/office/drawing/2014/main" id="{CC01D972-C74D-FA50-09EE-F425E70AD0D3}"/>
                </a:ext>
              </a:extLst>
            </p:cNvPr>
            <p:cNvSpPr txBox="1"/>
            <p:nvPr/>
          </p:nvSpPr>
          <p:spPr>
            <a:xfrm>
              <a:off x="918039" y="4246691"/>
              <a:ext cx="1037331" cy="255262"/>
            </a:xfrm>
            <a:prstGeom prst="rect">
              <a:avLst/>
            </a:prstGeom>
            <a:noFill/>
          </p:spPr>
          <p:txBody>
            <a:bodyPr wrap="square" lIns="91440" tIns="45720" rIns="91440" bIns="45720" anchor="t">
              <a:spAutoFit/>
            </a:bodyPr>
            <a:lstStyle/>
            <a:p>
              <a:pPr marR="0" lvl="0" indent="0" fontAlgn="auto">
                <a:lnSpc>
                  <a:spcPts val="1200"/>
                </a:lnSpc>
                <a:spcBef>
                  <a:spcPts val="0"/>
                </a:spcBef>
                <a:spcAft>
                  <a:spcPts val="0"/>
                </a:spcAft>
                <a:buClrTx/>
                <a:buSzTx/>
                <a:buFontTx/>
                <a:buNone/>
                <a:tabLst/>
                <a:defRPr/>
              </a:pPr>
              <a:r>
                <a:rPr lang="fr-FR" sz="2800" b="1">
                  <a:latin typeface="Bahnschrift"/>
                  <a:ea typeface="+mj-ea"/>
                  <a:cs typeface="Arial"/>
                </a:rPr>
                <a:t>    établissements volontaires</a:t>
              </a:r>
              <a:endParaRPr lang="fr-FR" sz="2800" b="1">
                <a:solidFill>
                  <a:srgbClr val="000000"/>
                </a:solidFill>
                <a:latin typeface="Bahnschrift"/>
                <a:ea typeface="+mj-ea"/>
                <a:cs typeface="Arial"/>
              </a:endParaRPr>
            </a:p>
          </p:txBody>
        </p:sp>
      </p:grpSp>
      <p:pic>
        <p:nvPicPr>
          <p:cNvPr id="15" name="Image 14" descr="Une image contenant Électroménager, appareil de cuisine, intérieur, personne&#10;&#10;Le contenu généré par l’IA peut être incorrect.">
            <a:extLst>
              <a:ext uri="{FF2B5EF4-FFF2-40B4-BE49-F238E27FC236}">
                <a16:creationId xmlns:a16="http://schemas.microsoft.com/office/drawing/2014/main" id="{EE1F4E88-1524-2CE8-7640-4E1156B01D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18630" y="6812235"/>
            <a:ext cx="2734919" cy="2051190"/>
          </a:xfrm>
          <a:prstGeom prst="rect">
            <a:avLst/>
          </a:prstGeom>
        </p:spPr>
      </p:pic>
      <p:pic>
        <p:nvPicPr>
          <p:cNvPr id="16" name="Image 15" descr="Une image contenant appareil de cuisine, électroménager, Électroménager, cuisinière&#10;&#10;Le contenu généré par l’IA peut être incorrect.">
            <a:extLst>
              <a:ext uri="{FF2B5EF4-FFF2-40B4-BE49-F238E27FC236}">
                <a16:creationId xmlns:a16="http://schemas.microsoft.com/office/drawing/2014/main" id="{E028DA1E-8E4E-82DC-31F5-25DFBFF28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4864" y="7163437"/>
            <a:ext cx="2029755" cy="1522316"/>
          </a:xfrm>
          <a:prstGeom prst="rect">
            <a:avLst/>
          </a:prstGeom>
          <a:ln w="19050">
            <a:solidFill>
              <a:schemeClr val="accent2"/>
            </a:solidFill>
          </a:ln>
        </p:spPr>
      </p:pic>
      <p:pic>
        <p:nvPicPr>
          <p:cNvPr id="18" name="Graphique 17" descr="Euro avec un remplissage uni">
            <a:extLst>
              <a:ext uri="{FF2B5EF4-FFF2-40B4-BE49-F238E27FC236}">
                <a16:creationId xmlns:a16="http://schemas.microsoft.com/office/drawing/2014/main" id="{3305CC19-9684-6E04-70FC-94C059F17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4103" y="6638023"/>
            <a:ext cx="2507560" cy="2507560"/>
          </a:xfrm>
          <a:prstGeom prst="rect">
            <a:avLst/>
          </a:prstGeom>
        </p:spPr>
      </p:pic>
      <p:pic>
        <p:nvPicPr>
          <p:cNvPr id="7" name="Image 6" descr="Une image contenant habits, Visage humain, dessin humoristique, homme&#10;&#10;Le contenu généré par l’IA peut être incorrect.">
            <a:extLst>
              <a:ext uri="{FF2B5EF4-FFF2-40B4-BE49-F238E27FC236}">
                <a16:creationId xmlns:a16="http://schemas.microsoft.com/office/drawing/2014/main" id="{F4E6D94B-0B4A-6FD9-D1A5-65DD9C6450FE}"/>
              </a:ext>
            </a:extLst>
          </p:cNvPr>
          <p:cNvPicPr>
            <a:picLocks noChangeAspect="1"/>
          </p:cNvPicPr>
          <p:nvPr/>
        </p:nvPicPr>
        <p:blipFill>
          <a:blip r:embed="rId6"/>
          <a:stretch>
            <a:fillRect/>
          </a:stretch>
        </p:blipFill>
        <p:spPr>
          <a:xfrm>
            <a:off x="12311743" y="5694489"/>
            <a:ext cx="3397044" cy="3397044"/>
          </a:xfrm>
          <a:prstGeom prst="rect">
            <a:avLst/>
          </a:prstGeom>
        </p:spPr>
      </p:pic>
    </p:spTree>
    <p:extLst>
      <p:ext uri="{BB962C8B-B14F-4D97-AF65-F5344CB8AC3E}">
        <p14:creationId xmlns:p14="http://schemas.microsoft.com/office/powerpoint/2010/main" val="102591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B698-4ECF-4990-4EE4-1AF54AC66C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044B93-BA2B-9C0F-AC73-E1CB2C93341F}"/>
              </a:ext>
            </a:extLst>
          </p:cNvPr>
          <p:cNvSpPr>
            <a:spLocks noGrp="1"/>
          </p:cNvSpPr>
          <p:nvPr>
            <p:ph type="title"/>
          </p:nvPr>
        </p:nvSpPr>
        <p:spPr>
          <a:xfrm>
            <a:off x="673768" y="341465"/>
            <a:ext cx="15059718" cy="1868334"/>
          </a:xfrm>
        </p:spPr>
        <p:txBody>
          <a:bodyPr/>
          <a:lstStyle/>
          <a:p>
            <a:r>
              <a:rPr lang="fr-FR" dirty="0">
                <a:latin typeface="Bahnschrift" panose="020B0502040204020203" pitchFamily="34" charset="0"/>
              </a:rPr>
              <a:t>Audit régional des pratiques d’exploitation </a:t>
            </a:r>
            <a:r>
              <a:rPr lang="fr-FR" dirty="0" err="1">
                <a:latin typeface="Bahnschrift" panose="020B0502040204020203" pitchFamily="34" charset="0"/>
              </a:rPr>
              <a:t>cvc</a:t>
            </a:r>
            <a:endParaRPr lang="fr-FR" dirty="0">
              <a:latin typeface="Bahnschrift" panose="020B0502040204020203" pitchFamily="34" charset="0"/>
            </a:endParaRPr>
          </a:p>
        </p:txBody>
      </p:sp>
      <p:sp>
        <p:nvSpPr>
          <p:cNvPr id="13" name="ZoneTexte 12">
            <a:extLst>
              <a:ext uri="{FF2B5EF4-FFF2-40B4-BE49-F238E27FC236}">
                <a16:creationId xmlns:a16="http://schemas.microsoft.com/office/drawing/2014/main" id="{CC8F0FA0-2CC7-8B05-D28B-1EE7682467B8}"/>
              </a:ext>
            </a:extLst>
          </p:cNvPr>
          <p:cNvSpPr txBox="1"/>
          <p:nvPr/>
        </p:nvSpPr>
        <p:spPr>
          <a:xfrm>
            <a:off x="649106" y="2483595"/>
            <a:ext cx="5077926" cy="584775"/>
          </a:xfrm>
          <a:prstGeom prst="rect">
            <a:avLst/>
          </a:prstGeom>
          <a:noFill/>
        </p:spPr>
        <p:txBody>
          <a:bodyPr wrap="square">
            <a:spAutoFit/>
          </a:bodyPr>
          <a:lstStyle/>
          <a:p>
            <a:r>
              <a:rPr lang="fr-FR" sz="3200" b="1">
                <a:solidFill>
                  <a:schemeClr val="accent4"/>
                </a:solidFill>
                <a:latin typeface="Bahnschrift" panose="020B0502040204020203" pitchFamily="34" charset="0"/>
              </a:rPr>
              <a:t>Indicateurs économiques</a:t>
            </a:r>
          </a:p>
        </p:txBody>
      </p:sp>
      <p:pic>
        <p:nvPicPr>
          <p:cNvPr id="5" name="Image 4">
            <a:extLst>
              <a:ext uri="{FF2B5EF4-FFF2-40B4-BE49-F238E27FC236}">
                <a16:creationId xmlns:a16="http://schemas.microsoft.com/office/drawing/2014/main" id="{305E8459-8E48-8A06-C3EC-A2073043F2B2}"/>
              </a:ext>
            </a:extLst>
          </p:cNvPr>
          <p:cNvPicPr>
            <a:picLocks noChangeAspect="1"/>
          </p:cNvPicPr>
          <p:nvPr/>
        </p:nvPicPr>
        <p:blipFill>
          <a:blip r:embed="rId3"/>
          <a:stretch>
            <a:fillRect/>
          </a:stretch>
        </p:blipFill>
        <p:spPr>
          <a:xfrm>
            <a:off x="725709" y="3216227"/>
            <a:ext cx="2059295" cy="2059295"/>
          </a:xfrm>
          <a:prstGeom prst="rect">
            <a:avLst/>
          </a:prstGeom>
        </p:spPr>
      </p:pic>
      <p:sp>
        <p:nvSpPr>
          <p:cNvPr id="3" name="TextBox 8">
            <a:extLst>
              <a:ext uri="{FF2B5EF4-FFF2-40B4-BE49-F238E27FC236}">
                <a16:creationId xmlns:a16="http://schemas.microsoft.com/office/drawing/2014/main" id="{99A14679-19DC-6CBA-FB99-73D5572D2AA4}"/>
              </a:ext>
            </a:extLst>
          </p:cNvPr>
          <p:cNvSpPr txBox="1"/>
          <p:nvPr/>
        </p:nvSpPr>
        <p:spPr>
          <a:xfrm>
            <a:off x="3047997" y="3285520"/>
            <a:ext cx="5254172"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dirty="0">
                <a:solidFill>
                  <a:schemeClr val="accent1"/>
                </a:solidFill>
                <a:latin typeface="Bahnschrift" panose="020B0502040204020203" pitchFamily="34" charset="0"/>
                <a:ea typeface="+mj-ea"/>
                <a:cs typeface="Arial" pitchFamily="34" charset="0"/>
              </a:rPr>
              <a:t>199 550 € TTC</a:t>
            </a:r>
            <a:endParaRPr lang="fr-FR" sz="4000" b="1" dirty="0">
              <a:solidFill>
                <a:schemeClr val="accent1"/>
              </a:solidFill>
              <a:latin typeface="Bahnschrift" panose="020B0502040204020203" pitchFamily="34" charset="0"/>
              <a:ea typeface="+mj-ea"/>
              <a:cs typeface="Arial" pitchFamily="34" charset="0"/>
            </a:endParaRPr>
          </a:p>
        </p:txBody>
      </p:sp>
      <p:sp>
        <p:nvSpPr>
          <p:cNvPr id="6" name="ZoneTexte 5">
            <a:extLst>
              <a:ext uri="{FF2B5EF4-FFF2-40B4-BE49-F238E27FC236}">
                <a16:creationId xmlns:a16="http://schemas.microsoft.com/office/drawing/2014/main" id="{5A4A10CA-7C1B-A05B-6C86-0FE2CA104F5F}"/>
              </a:ext>
            </a:extLst>
          </p:cNvPr>
          <p:cNvSpPr txBox="1"/>
          <p:nvPr/>
        </p:nvSpPr>
        <p:spPr>
          <a:xfrm>
            <a:off x="7924801" y="3111804"/>
            <a:ext cx="7808685" cy="954107"/>
          </a:xfrm>
          <a:prstGeom prst="rect">
            <a:avLst/>
          </a:prstGeom>
          <a:noFill/>
        </p:spPr>
        <p:txBody>
          <a:bodyPr wrap="square" lIns="91440" tIns="45720" rIns="91440" bIns="45720" anchor="t">
            <a:spAutoFit/>
          </a:bodyPr>
          <a:lstStyle/>
          <a:p>
            <a:r>
              <a:rPr lang="fr-FR" sz="2800" b="1" dirty="0">
                <a:effectLst/>
                <a:latin typeface="Bahnschrift"/>
              </a:rPr>
              <a:t>Ecarts entre les prestations contractualisées et ce qui est réellement effectué </a:t>
            </a:r>
            <a:r>
              <a:rPr lang="fr-FR" sz="2800" b="1" dirty="0">
                <a:solidFill>
                  <a:schemeClr val="accent1"/>
                </a:solidFill>
                <a:effectLst/>
                <a:latin typeface="Bahnschrift"/>
              </a:rPr>
              <a:t>(Hors P1</a:t>
            </a:r>
            <a:r>
              <a:rPr lang="fr-FR" sz="2800" b="1" dirty="0">
                <a:solidFill>
                  <a:schemeClr val="accent1"/>
                </a:solidFill>
                <a:latin typeface="Bahnschrift"/>
              </a:rPr>
              <a:t> !)</a:t>
            </a:r>
          </a:p>
        </p:txBody>
      </p:sp>
      <p:sp>
        <p:nvSpPr>
          <p:cNvPr id="7" name="TextBox 8">
            <a:extLst>
              <a:ext uri="{FF2B5EF4-FFF2-40B4-BE49-F238E27FC236}">
                <a16:creationId xmlns:a16="http://schemas.microsoft.com/office/drawing/2014/main" id="{CE45B21F-502C-F924-5A5B-A1C58D869115}"/>
              </a:ext>
            </a:extLst>
          </p:cNvPr>
          <p:cNvSpPr txBox="1"/>
          <p:nvPr/>
        </p:nvSpPr>
        <p:spPr>
          <a:xfrm>
            <a:off x="3047996" y="4357563"/>
            <a:ext cx="4252685"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dirty="0">
                <a:solidFill>
                  <a:schemeClr val="tx2"/>
                </a:solidFill>
                <a:latin typeface="Bahnschrift" panose="020B0502040204020203" pitchFamily="34" charset="0"/>
                <a:ea typeface="+mj-ea"/>
                <a:cs typeface="Arial" pitchFamily="34" charset="0"/>
              </a:rPr>
              <a:t>19 500 € TTC</a:t>
            </a:r>
            <a:endParaRPr lang="fr-FR" sz="4000" b="1" dirty="0">
              <a:solidFill>
                <a:schemeClr val="tx2"/>
              </a:solidFill>
              <a:latin typeface="Bahnschrift" panose="020B0502040204020203" pitchFamily="34" charset="0"/>
              <a:ea typeface="+mj-ea"/>
              <a:cs typeface="Arial" pitchFamily="34" charset="0"/>
            </a:endParaRPr>
          </a:p>
        </p:txBody>
      </p:sp>
      <p:sp>
        <p:nvSpPr>
          <p:cNvPr id="8" name="ZoneTexte 7">
            <a:extLst>
              <a:ext uri="{FF2B5EF4-FFF2-40B4-BE49-F238E27FC236}">
                <a16:creationId xmlns:a16="http://schemas.microsoft.com/office/drawing/2014/main" id="{382A7EF1-9159-BDA2-98D3-8F998A10AF53}"/>
              </a:ext>
            </a:extLst>
          </p:cNvPr>
          <p:cNvSpPr txBox="1"/>
          <p:nvPr/>
        </p:nvSpPr>
        <p:spPr>
          <a:xfrm>
            <a:off x="7924802" y="4208733"/>
            <a:ext cx="7982856" cy="1384995"/>
          </a:xfrm>
          <a:prstGeom prst="rect">
            <a:avLst/>
          </a:prstGeom>
          <a:noFill/>
        </p:spPr>
        <p:txBody>
          <a:bodyPr wrap="square">
            <a:spAutoFit/>
          </a:bodyPr>
          <a:lstStyle/>
          <a:p>
            <a:r>
              <a:rPr lang="fr-FR" sz="2800" b="1" dirty="0">
                <a:effectLst/>
                <a:latin typeface="Bahnschrift" panose="020B0502040204020203" pitchFamily="34" charset="0"/>
              </a:rPr>
              <a:t>Dépenses évitées pour les établissements </a:t>
            </a:r>
          </a:p>
          <a:p>
            <a:r>
              <a:rPr lang="fr-FR" sz="2800" b="1" dirty="0">
                <a:effectLst/>
                <a:latin typeface="Bahnschrift" panose="020B0502040204020203" pitchFamily="34" charset="0"/>
              </a:rPr>
              <a:t>(sur la base d’un prix jour de 650 € TTC équivalent AMO)</a:t>
            </a:r>
            <a:endParaRPr lang="fr-FR" sz="2800" b="1" dirty="0">
              <a:latin typeface="Bahnschrift" panose="020B0502040204020203" pitchFamily="34" charset="0"/>
            </a:endParaRPr>
          </a:p>
        </p:txBody>
      </p:sp>
      <p:sp>
        <p:nvSpPr>
          <p:cNvPr id="9" name="ZoneTexte 8">
            <a:extLst>
              <a:ext uri="{FF2B5EF4-FFF2-40B4-BE49-F238E27FC236}">
                <a16:creationId xmlns:a16="http://schemas.microsoft.com/office/drawing/2014/main" id="{30C4D15F-D5AD-13DD-6574-845D118545B2}"/>
              </a:ext>
            </a:extLst>
          </p:cNvPr>
          <p:cNvSpPr txBox="1"/>
          <p:nvPr/>
        </p:nvSpPr>
        <p:spPr>
          <a:xfrm>
            <a:off x="649106" y="5704168"/>
            <a:ext cx="5077926" cy="584775"/>
          </a:xfrm>
          <a:prstGeom prst="rect">
            <a:avLst/>
          </a:prstGeom>
          <a:noFill/>
        </p:spPr>
        <p:txBody>
          <a:bodyPr wrap="square">
            <a:spAutoFit/>
          </a:bodyPr>
          <a:lstStyle/>
          <a:p>
            <a:r>
              <a:rPr lang="fr-FR" sz="3200" b="1">
                <a:solidFill>
                  <a:schemeClr val="accent4"/>
                </a:solidFill>
                <a:latin typeface="Bahnschrift" panose="020B0502040204020203" pitchFamily="34" charset="0"/>
              </a:rPr>
              <a:t>Indicateurs « techniques »</a:t>
            </a:r>
          </a:p>
        </p:txBody>
      </p:sp>
      <p:sp>
        <p:nvSpPr>
          <p:cNvPr id="10" name="TextBox 8">
            <a:extLst>
              <a:ext uri="{FF2B5EF4-FFF2-40B4-BE49-F238E27FC236}">
                <a16:creationId xmlns:a16="http://schemas.microsoft.com/office/drawing/2014/main" id="{D9B9D264-B0B6-16B9-C3AF-0620D4CB0E83}"/>
              </a:ext>
            </a:extLst>
          </p:cNvPr>
          <p:cNvSpPr txBox="1"/>
          <p:nvPr/>
        </p:nvSpPr>
        <p:spPr>
          <a:xfrm>
            <a:off x="673768" y="6281340"/>
            <a:ext cx="1356912"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a:solidFill>
                  <a:schemeClr val="accent1"/>
                </a:solidFill>
                <a:latin typeface="Bahnschrift" panose="020B0502040204020203" pitchFamily="34" charset="0"/>
                <a:ea typeface="+mj-ea"/>
                <a:cs typeface="Arial" pitchFamily="34" charset="0"/>
              </a:rPr>
              <a:t>60%</a:t>
            </a:r>
            <a:endParaRPr lang="fr-FR" sz="4000" b="1">
              <a:solidFill>
                <a:schemeClr val="accent1"/>
              </a:solidFill>
              <a:latin typeface="Bahnschrift" panose="020B0502040204020203" pitchFamily="34" charset="0"/>
              <a:ea typeface="+mj-ea"/>
              <a:cs typeface="Arial" pitchFamily="34" charset="0"/>
            </a:endParaRPr>
          </a:p>
        </p:txBody>
      </p:sp>
      <p:sp>
        <p:nvSpPr>
          <p:cNvPr id="11" name="ZoneTexte 10">
            <a:extLst>
              <a:ext uri="{FF2B5EF4-FFF2-40B4-BE49-F238E27FC236}">
                <a16:creationId xmlns:a16="http://schemas.microsoft.com/office/drawing/2014/main" id="{EEAD684C-2F39-7797-E1E3-4B34B9467BE7}"/>
              </a:ext>
            </a:extLst>
          </p:cNvPr>
          <p:cNvSpPr txBox="1"/>
          <p:nvPr/>
        </p:nvSpPr>
        <p:spPr>
          <a:xfrm>
            <a:off x="1830801" y="6434865"/>
            <a:ext cx="13902685" cy="523220"/>
          </a:xfrm>
          <a:prstGeom prst="rect">
            <a:avLst/>
          </a:prstGeom>
          <a:noFill/>
        </p:spPr>
        <p:txBody>
          <a:bodyPr wrap="square">
            <a:spAutoFit/>
          </a:bodyPr>
          <a:lstStyle/>
          <a:p>
            <a:r>
              <a:rPr lang="fr-FR" sz="2800">
                <a:effectLst/>
                <a:latin typeface="Bahnschrift" panose="020B0502040204020203" pitchFamily="34" charset="0"/>
              </a:rPr>
              <a:t>des équipements CVC présentent un encrassement ou un défaut de fonctionnement.</a:t>
            </a:r>
            <a:endParaRPr lang="fr-FR" sz="2800">
              <a:latin typeface="Bahnschrift" panose="020B0502040204020203" pitchFamily="34" charset="0"/>
            </a:endParaRPr>
          </a:p>
        </p:txBody>
      </p:sp>
      <p:sp>
        <p:nvSpPr>
          <p:cNvPr id="12" name="TextBox 8">
            <a:extLst>
              <a:ext uri="{FF2B5EF4-FFF2-40B4-BE49-F238E27FC236}">
                <a16:creationId xmlns:a16="http://schemas.microsoft.com/office/drawing/2014/main" id="{DB160641-68F1-C245-25EA-974DFE5768BA}"/>
              </a:ext>
            </a:extLst>
          </p:cNvPr>
          <p:cNvSpPr txBox="1"/>
          <p:nvPr/>
        </p:nvSpPr>
        <p:spPr>
          <a:xfrm>
            <a:off x="673769" y="6970362"/>
            <a:ext cx="1356912"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a:solidFill>
                  <a:schemeClr val="tx2"/>
                </a:solidFill>
                <a:latin typeface="Bahnschrift" panose="020B0502040204020203" pitchFamily="34" charset="0"/>
                <a:ea typeface="+mj-ea"/>
                <a:cs typeface="Arial" pitchFamily="34" charset="0"/>
              </a:rPr>
              <a:t>25%</a:t>
            </a:r>
            <a:endParaRPr lang="fr-FR" sz="4000" b="1">
              <a:solidFill>
                <a:schemeClr val="tx2"/>
              </a:solidFill>
              <a:latin typeface="Bahnschrift" panose="020B0502040204020203" pitchFamily="34" charset="0"/>
              <a:ea typeface="+mj-ea"/>
              <a:cs typeface="Arial" pitchFamily="34" charset="0"/>
            </a:endParaRPr>
          </a:p>
        </p:txBody>
      </p:sp>
      <p:sp>
        <p:nvSpPr>
          <p:cNvPr id="14" name="ZoneTexte 13">
            <a:extLst>
              <a:ext uri="{FF2B5EF4-FFF2-40B4-BE49-F238E27FC236}">
                <a16:creationId xmlns:a16="http://schemas.microsoft.com/office/drawing/2014/main" id="{AE45805F-F69B-9294-2329-D9CF0BA24D89}"/>
              </a:ext>
            </a:extLst>
          </p:cNvPr>
          <p:cNvSpPr txBox="1"/>
          <p:nvPr/>
        </p:nvSpPr>
        <p:spPr>
          <a:xfrm>
            <a:off x="1830801" y="7142369"/>
            <a:ext cx="13751432" cy="523220"/>
          </a:xfrm>
          <a:prstGeom prst="rect">
            <a:avLst/>
          </a:prstGeom>
          <a:noFill/>
        </p:spPr>
        <p:txBody>
          <a:bodyPr wrap="square">
            <a:spAutoFit/>
          </a:bodyPr>
          <a:lstStyle/>
          <a:p>
            <a:r>
              <a:rPr lang="fr-FR" sz="2800">
                <a:effectLst/>
                <a:latin typeface="Bahnschrift" panose="020B0502040204020203" pitchFamily="34" charset="0"/>
              </a:rPr>
              <a:t>Le taux de </a:t>
            </a:r>
            <a:r>
              <a:rPr lang="fr-FR" sz="2800">
                <a:latin typeface="Bahnschrift" panose="020B0502040204020203" pitchFamily="34" charset="0"/>
              </a:rPr>
              <a:t>conformité aux gammes de maintenance</a:t>
            </a:r>
          </a:p>
        </p:txBody>
      </p:sp>
      <p:sp>
        <p:nvSpPr>
          <p:cNvPr id="16" name="TextBox 8">
            <a:extLst>
              <a:ext uri="{FF2B5EF4-FFF2-40B4-BE49-F238E27FC236}">
                <a16:creationId xmlns:a16="http://schemas.microsoft.com/office/drawing/2014/main" id="{EEE642BD-0F86-41F4-6D31-41E569314161}"/>
              </a:ext>
            </a:extLst>
          </p:cNvPr>
          <p:cNvSpPr txBox="1"/>
          <p:nvPr/>
        </p:nvSpPr>
        <p:spPr>
          <a:xfrm>
            <a:off x="663620" y="7586874"/>
            <a:ext cx="1356912"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a:solidFill>
                  <a:schemeClr val="accent5"/>
                </a:solidFill>
                <a:latin typeface="Bahnschrift" panose="020B0502040204020203" pitchFamily="34" charset="0"/>
                <a:ea typeface="+mj-ea"/>
                <a:cs typeface="Arial" pitchFamily="34" charset="0"/>
              </a:rPr>
              <a:t>30%</a:t>
            </a:r>
            <a:endParaRPr lang="fr-FR" sz="4000" b="1">
              <a:solidFill>
                <a:schemeClr val="accent5"/>
              </a:solidFill>
              <a:latin typeface="Bahnschrift" panose="020B0502040204020203" pitchFamily="34" charset="0"/>
              <a:ea typeface="+mj-ea"/>
              <a:cs typeface="Arial" pitchFamily="34" charset="0"/>
            </a:endParaRPr>
          </a:p>
        </p:txBody>
      </p:sp>
      <p:sp>
        <p:nvSpPr>
          <p:cNvPr id="17" name="ZoneTexte 16">
            <a:extLst>
              <a:ext uri="{FF2B5EF4-FFF2-40B4-BE49-F238E27FC236}">
                <a16:creationId xmlns:a16="http://schemas.microsoft.com/office/drawing/2014/main" id="{34988EDF-FA0A-2B9D-85C2-8B07C6E588BF}"/>
              </a:ext>
            </a:extLst>
          </p:cNvPr>
          <p:cNvSpPr txBox="1"/>
          <p:nvPr/>
        </p:nvSpPr>
        <p:spPr>
          <a:xfrm>
            <a:off x="1820652" y="7788613"/>
            <a:ext cx="13751432" cy="523220"/>
          </a:xfrm>
          <a:prstGeom prst="rect">
            <a:avLst/>
          </a:prstGeom>
          <a:noFill/>
        </p:spPr>
        <p:txBody>
          <a:bodyPr wrap="square">
            <a:spAutoFit/>
          </a:bodyPr>
          <a:lstStyle/>
          <a:p>
            <a:r>
              <a:rPr lang="fr-FR" sz="2800">
                <a:effectLst/>
                <a:latin typeface="Bahnschrift" panose="020B0502040204020203" pitchFamily="34" charset="0"/>
              </a:rPr>
              <a:t>Le taux de traçabilité des interventions</a:t>
            </a:r>
            <a:endParaRPr lang="fr-FR" sz="2800">
              <a:latin typeface="Bahnschrift" panose="020B0502040204020203" pitchFamily="34" charset="0"/>
            </a:endParaRPr>
          </a:p>
        </p:txBody>
      </p:sp>
      <p:sp>
        <p:nvSpPr>
          <p:cNvPr id="18" name="TextBox 8">
            <a:extLst>
              <a:ext uri="{FF2B5EF4-FFF2-40B4-BE49-F238E27FC236}">
                <a16:creationId xmlns:a16="http://schemas.microsoft.com/office/drawing/2014/main" id="{B5C9A188-B8B5-C46C-9652-8B6075ADAC02}"/>
              </a:ext>
            </a:extLst>
          </p:cNvPr>
          <p:cNvSpPr txBox="1"/>
          <p:nvPr/>
        </p:nvSpPr>
        <p:spPr>
          <a:xfrm>
            <a:off x="503966" y="8243666"/>
            <a:ext cx="1356912" cy="709741"/>
          </a:xfrm>
          <a:prstGeom prst="rect">
            <a:avLst/>
          </a:prstGeom>
          <a:noFill/>
          <a:ln>
            <a:noFill/>
          </a:ln>
        </p:spPr>
        <p:txBody>
          <a:bodyPr wrap="square" lIns="91438" tIns="45719" rIns="91438" bIns="45719" rtlCol="0">
            <a:noAutofit/>
          </a:bodyPr>
          <a:lstStyle/>
          <a:p>
            <a:pPr lvl="0">
              <a:lnSpc>
                <a:spcPct val="120000"/>
              </a:lnSpc>
              <a:spcBef>
                <a:spcPts val="400"/>
              </a:spcBef>
              <a:buClr>
                <a:schemeClr val="tx1"/>
              </a:buClr>
              <a:buSzPct val="75000"/>
              <a:defRPr/>
            </a:pPr>
            <a:r>
              <a:rPr lang="en-US" sz="4000" b="1">
                <a:solidFill>
                  <a:schemeClr val="tx2"/>
                </a:solidFill>
                <a:latin typeface="Bahnschrift" panose="020B0502040204020203" pitchFamily="34" charset="0"/>
                <a:ea typeface="+mj-ea"/>
                <a:cs typeface="Arial" pitchFamily="34" charset="0"/>
              </a:rPr>
              <a:t>&lt;20%</a:t>
            </a:r>
            <a:endParaRPr lang="fr-FR" sz="4000" b="1">
              <a:solidFill>
                <a:schemeClr val="tx2"/>
              </a:solidFill>
              <a:latin typeface="Bahnschrift" panose="020B0502040204020203" pitchFamily="34" charset="0"/>
              <a:ea typeface="+mj-ea"/>
              <a:cs typeface="Arial" pitchFamily="34" charset="0"/>
            </a:endParaRPr>
          </a:p>
        </p:txBody>
      </p:sp>
      <p:sp>
        <p:nvSpPr>
          <p:cNvPr id="19" name="ZoneTexte 18">
            <a:extLst>
              <a:ext uri="{FF2B5EF4-FFF2-40B4-BE49-F238E27FC236}">
                <a16:creationId xmlns:a16="http://schemas.microsoft.com/office/drawing/2014/main" id="{3E32F56D-5207-FA6A-10C8-D7E248D21DF3}"/>
              </a:ext>
            </a:extLst>
          </p:cNvPr>
          <p:cNvSpPr txBox="1"/>
          <p:nvPr/>
        </p:nvSpPr>
        <p:spPr>
          <a:xfrm>
            <a:off x="1806138" y="8430539"/>
            <a:ext cx="13751432" cy="523220"/>
          </a:xfrm>
          <a:prstGeom prst="rect">
            <a:avLst/>
          </a:prstGeom>
          <a:noFill/>
        </p:spPr>
        <p:txBody>
          <a:bodyPr wrap="square">
            <a:spAutoFit/>
          </a:bodyPr>
          <a:lstStyle/>
          <a:p>
            <a:r>
              <a:rPr lang="fr-FR" sz="2800">
                <a:latin typeface="Bahnschrift" panose="020B0502040204020203" pitchFamily="34" charset="0"/>
              </a:rPr>
              <a:t>Le t</a:t>
            </a:r>
            <a:r>
              <a:rPr lang="fr-FR" sz="2800">
                <a:effectLst/>
                <a:latin typeface="Bahnschrift" panose="020B0502040204020203" pitchFamily="34" charset="0"/>
              </a:rPr>
              <a:t>aux de fiches d’intervention signées</a:t>
            </a:r>
            <a:endParaRPr lang="fr-FR" sz="2800">
              <a:latin typeface="Bahnschrift" panose="020B0502040204020203" pitchFamily="34" charset="0"/>
            </a:endParaRPr>
          </a:p>
        </p:txBody>
      </p:sp>
    </p:spTree>
    <p:extLst>
      <p:ext uri="{BB962C8B-B14F-4D97-AF65-F5344CB8AC3E}">
        <p14:creationId xmlns:p14="http://schemas.microsoft.com/office/powerpoint/2010/main" val="229107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B33C-3537-C0C1-F636-93ADA18269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39E1F6-0B93-4C38-47C2-36EB677EF723}"/>
              </a:ext>
            </a:extLst>
          </p:cNvPr>
          <p:cNvSpPr>
            <a:spLocks noGrp="1"/>
          </p:cNvSpPr>
          <p:nvPr>
            <p:ph type="title"/>
          </p:nvPr>
        </p:nvSpPr>
        <p:spPr/>
        <p:txBody>
          <a:bodyPr/>
          <a:lstStyle/>
          <a:p>
            <a:r>
              <a:rPr lang="fr-FR" dirty="0">
                <a:latin typeface="Bahnschrift" panose="020B0502040204020203" pitchFamily="34" charset="0"/>
              </a:rPr>
              <a:t>Les productions de 2025</a:t>
            </a:r>
          </a:p>
        </p:txBody>
      </p:sp>
      <p:pic>
        <p:nvPicPr>
          <p:cNvPr id="7" name="Image 6">
            <a:extLst>
              <a:ext uri="{FF2B5EF4-FFF2-40B4-BE49-F238E27FC236}">
                <a16:creationId xmlns:a16="http://schemas.microsoft.com/office/drawing/2014/main" id="{8BB520C3-6EBC-5781-137D-2437141C237F}"/>
              </a:ext>
            </a:extLst>
          </p:cNvPr>
          <p:cNvPicPr>
            <a:picLocks noChangeAspect="1"/>
          </p:cNvPicPr>
          <p:nvPr/>
        </p:nvPicPr>
        <p:blipFill>
          <a:blip r:embed="rId3"/>
          <a:stretch>
            <a:fillRect/>
          </a:stretch>
        </p:blipFill>
        <p:spPr>
          <a:xfrm>
            <a:off x="2451470" y="4891195"/>
            <a:ext cx="2682867" cy="379712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72EB85A3-D0FB-F036-C432-0A48F17EE766}"/>
              </a:ext>
            </a:extLst>
          </p:cNvPr>
          <p:cNvPicPr>
            <a:picLocks noChangeAspect="1"/>
          </p:cNvPicPr>
          <p:nvPr/>
        </p:nvPicPr>
        <p:blipFill>
          <a:blip r:embed="rId4"/>
          <a:stretch>
            <a:fillRect/>
          </a:stretch>
        </p:blipFill>
        <p:spPr>
          <a:xfrm>
            <a:off x="4860035" y="5044868"/>
            <a:ext cx="2210760" cy="3128938"/>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993C8930-F087-C8AD-1296-2E7D432B563D}"/>
              </a:ext>
            </a:extLst>
          </p:cNvPr>
          <p:cNvSpPr txBox="1"/>
          <p:nvPr/>
        </p:nvSpPr>
        <p:spPr>
          <a:xfrm>
            <a:off x="530462" y="2228643"/>
            <a:ext cx="7016967" cy="2431435"/>
          </a:xfrm>
          <a:prstGeom prst="rect">
            <a:avLst/>
          </a:prstGeom>
          <a:noFill/>
        </p:spPr>
        <p:txBody>
          <a:bodyPr wrap="square">
            <a:spAutoFit/>
          </a:bodyPr>
          <a:lstStyle/>
          <a:p>
            <a:r>
              <a:rPr lang="fr-FR" sz="3200" b="1">
                <a:solidFill>
                  <a:schemeClr val="accent4"/>
                </a:solidFill>
                <a:latin typeface="Bahnschrift" panose="020B0502040204020203" pitchFamily="34" charset="0"/>
              </a:rPr>
              <a:t>Guide CVC</a:t>
            </a:r>
          </a:p>
          <a:p>
            <a:pPr marL="342900" indent="-342900">
              <a:buFont typeface="Wingdings" panose="05000000000000000000" pitchFamily="2" charset="2"/>
              <a:buChar char="q"/>
            </a:pPr>
            <a:r>
              <a:rPr lang="fr-FR" sz="2000">
                <a:latin typeface="Bahnschrift" panose="020B0502040204020203" pitchFamily="34" charset="0"/>
              </a:rPr>
              <a:t>Un guide méthodologique clair et illustré</a:t>
            </a:r>
          </a:p>
          <a:p>
            <a:pPr marL="342900" indent="-342900">
              <a:buFont typeface="Wingdings" panose="05000000000000000000" pitchFamily="2" charset="2"/>
              <a:buChar char="q"/>
            </a:pPr>
            <a:r>
              <a:rPr lang="fr-FR" sz="2000">
                <a:latin typeface="Bahnschrift" panose="020B0502040204020203" pitchFamily="34" charset="0"/>
              </a:rPr>
              <a:t>Des grilles d’autodiagnostic pour évaluer et progresser</a:t>
            </a:r>
          </a:p>
          <a:p>
            <a:pPr marL="342900" indent="-342900">
              <a:buFont typeface="Wingdings" panose="05000000000000000000" pitchFamily="2" charset="2"/>
              <a:buChar char="q"/>
            </a:pPr>
            <a:r>
              <a:rPr lang="fr-FR" sz="2000">
                <a:latin typeface="Bahnschrift" panose="020B0502040204020203" pitchFamily="34" charset="0"/>
              </a:rPr>
              <a:t>Des trucs et astuces pratiques pour optimiser sans investissement</a:t>
            </a:r>
          </a:p>
          <a:p>
            <a:pPr marL="342900" indent="-342900">
              <a:buFont typeface="Wingdings" panose="05000000000000000000" pitchFamily="2" charset="2"/>
              <a:buChar char="q"/>
            </a:pPr>
            <a:r>
              <a:rPr lang="fr-FR" sz="2000">
                <a:latin typeface="Bahnschrift" panose="020B0502040204020203" pitchFamily="34" charset="0"/>
              </a:rPr>
              <a:t>Une approche souple et adaptable aux réalités de chaque établissement</a:t>
            </a:r>
          </a:p>
        </p:txBody>
      </p:sp>
      <p:pic>
        <p:nvPicPr>
          <p:cNvPr id="20" name="Picture 2" descr="ANAP | G_NIUS">
            <a:extLst>
              <a:ext uri="{FF2B5EF4-FFF2-40B4-BE49-F238E27FC236}">
                <a16:creationId xmlns:a16="http://schemas.microsoft.com/office/drawing/2014/main" id="{6901802E-332A-53F0-869A-0A291F143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569" y="6278460"/>
            <a:ext cx="1883485" cy="11114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E5CB3DA-D070-0C82-F1C7-055501B406FE}"/>
              </a:ext>
            </a:extLst>
          </p:cNvPr>
          <p:cNvSpPr txBox="1"/>
          <p:nvPr/>
        </p:nvSpPr>
        <p:spPr>
          <a:xfrm>
            <a:off x="8308246" y="2279341"/>
            <a:ext cx="7715526" cy="2431435"/>
          </a:xfrm>
          <a:prstGeom prst="rect">
            <a:avLst/>
          </a:prstGeom>
          <a:noFill/>
        </p:spPr>
        <p:txBody>
          <a:bodyPr wrap="square">
            <a:spAutoFit/>
          </a:bodyPr>
          <a:lstStyle/>
          <a:p>
            <a:r>
              <a:rPr lang="fr-FR" sz="3200" b="1">
                <a:solidFill>
                  <a:schemeClr val="accent4"/>
                </a:solidFill>
                <a:latin typeface="Bahnschrift" panose="020B0502040204020203" pitchFamily="34" charset="0"/>
              </a:rPr>
              <a:t>Gestions des déchets</a:t>
            </a:r>
          </a:p>
          <a:p>
            <a:pPr marL="342900" indent="-342900">
              <a:buFont typeface="Wingdings" panose="05000000000000000000" pitchFamily="2" charset="2"/>
              <a:buChar char="q"/>
            </a:pPr>
            <a:r>
              <a:rPr lang="fr-FR" sz="2000">
                <a:latin typeface="Bahnschrift" panose="020B0502040204020203" pitchFamily="34" charset="0"/>
              </a:rPr>
              <a:t>Une méthode en 6 étapes : sensibilisation, structuration, évaluation, choix des acteurs, lancement, suivi</a:t>
            </a:r>
          </a:p>
          <a:p>
            <a:pPr marL="342900" indent="-342900">
              <a:buFont typeface="Wingdings" panose="05000000000000000000" pitchFamily="2" charset="2"/>
              <a:buChar char="q"/>
            </a:pPr>
            <a:r>
              <a:rPr lang="fr-FR" sz="2000">
                <a:latin typeface="Bahnschrift" panose="020B0502040204020203" pitchFamily="34" charset="0"/>
              </a:rPr>
              <a:t>Des ressources pratiques : cartographies, annuaires, fiches </a:t>
            </a:r>
            <a:r>
              <a:rPr lang="fr-FR" sz="2000" err="1">
                <a:latin typeface="Bahnschrift" panose="020B0502040204020203" pitchFamily="34" charset="0"/>
              </a:rPr>
              <a:t>Retex</a:t>
            </a:r>
            <a:r>
              <a:rPr lang="fr-FR" sz="2000">
                <a:latin typeface="Bahnschrift" panose="020B0502040204020203" pitchFamily="34" charset="0"/>
              </a:rPr>
              <a:t>, outils de diagnostic</a:t>
            </a:r>
          </a:p>
          <a:p>
            <a:pPr marL="342900" indent="-342900">
              <a:buFont typeface="Wingdings" panose="05000000000000000000" pitchFamily="2" charset="2"/>
              <a:buChar char="q"/>
            </a:pPr>
            <a:r>
              <a:rPr lang="fr-FR" sz="2000">
                <a:latin typeface="Bahnschrift" panose="020B0502040204020203" pitchFamily="34" charset="0"/>
              </a:rPr>
              <a:t>Une pédagogie adaptée aux contraintes du secteur hospitalier et aux obligations réglementaires (tri 8 flux, biodéchets)</a:t>
            </a:r>
          </a:p>
        </p:txBody>
      </p:sp>
      <p:pic>
        <p:nvPicPr>
          <p:cNvPr id="4" name="Image 3">
            <a:extLst>
              <a:ext uri="{FF2B5EF4-FFF2-40B4-BE49-F238E27FC236}">
                <a16:creationId xmlns:a16="http://schemas.microsoft.com/office/drawing/2014/main" id="{8D77B5C1-59EF-87C3-C2B2-87E0D875082C}"/>
              </a:ext>
            </a:extLst>
          </p:cNvPr>
          <p:cNvPicPr>
            <a:picLocks noChangeAspect="1"/>
          </p:cNvPicPr>
          <p:nvPr/>
        </p:nvPicPr>
        <p:blipFill>
          <a:blip r:embed="rId6"/>
          <a:stretch>
            <a:fillRect/>
          </a:stretch>
        </p:blipFill>
        <p:spPr>
          <a:xfrm>
            <a:off x="9359374" y="4949157"/>
            <a:ext cx="2682867" cy="3797122"/>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7B93D83A-D2E2-5C5F-A239-775D7AF2BEB0}"/>
              </a:ext>
            </a:extLst>
          </p:cNvPr>
          <p:cNvPicPr>
            <a:picLocks noChangeAspect="1"/>
          </p:cNvPicPr>
          <p:nvPr/>
        </p:nvPicPr>
        <p:blipFill>
          <a:blip r:embed="rId7"/>
          <a:stretch>
            <a:fillRect/>
          </a:stretch>
        </p:blipFill>
        <p:spPr>
          <a:xfrm>
            <a:off x="11824466" y="5187538"/>
            <a:ext cx="2682867" cy="3797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8951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BC8552D-4691-9ED7-0A93-E78C9C017F8F}"/>
              </a:ext>
            </a:extLst>
          </p:cNvPr>
          <p:cNvSpPr>
            <a:spLocks noGrp="1"/>
          </p:cNvSpPr>
          <p:nvPr>
            <p:ph type="title"/>
          </p:nvPr>
        </p:nvSpPr>
        <p:spPr/>
        <p:txBody>
          <a:bodyPr/>
          <a:lstStyle/>
          <a:p>
            <a:r>
              <a:rPr lang="fr-FR" dirty="0"/>
              <a:t>OUTILS DE SUIVI ÉNERGÉTIQUE, PLANS DE COMPTAGE ET GTB</a:t>
            </a:r>
          </a:p>
        </p:txBody>
      </p:sp>
    </p:spTree>
    <p:extLst>
      <p:ext uri="{BB962C8B-B14F-4D97-AF65-F5344CB8AC3E}">
        <p14:creationId xmlns:p14="http://schemas.microsoft.com/office/powerpoint/2010/main" val="4282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68D75-9A88-6E2E-80A2-854288FAA844}"/>
              </a:ext>
            </a:extLst>
          </p:cNvPr>
          <p:cNvSpPr>
            <a:spLocks noGrp="1"/>
          </p:cNvSpPr>
          <p:nvPr>
            <p:ph type="title"/>
          </p:nvPr>
        </p:nvSpPr>
        <p:spPr/>
        <p:txBody>
          <a:bodyPr/>
          <a:lstStyle/>
          <a:p>
            <a:r>
              <a:rPr lang="fr-FR" dirty="0"/>
              <a:t>Fiche réseau </a:t>
            </a:r>
            <a:r>
              <a:rPr lang="fr-FR" dirty="0" err="1"/>
              <a:t>ctees</a:t>
            </a:r>
            <a:r>
              <a:rPr lang="fr-FR" dirty="0"/>
              <a:t> </a:t>
            </a:r>
            <a:r>
              <a:rPr lang="fr-FR" dirty="0" err="1"/>
              <a:t>paca-corse</a:t>
            </a:r>
            <a:endParaRPr lang="fr-FR" dirty="0"/>
          </a:p>
        </p:txBody>
      </p:sp>
      <p:pic>
        <p:nvPicPr>
          <p:cNvPr id="4" name="Image 3">
            <a:extLst>
              <a:ext uri="{FF2B5EF4-FFF2-40B4-BE49-F238E27FC236}">
                <a16:creationId xmlns:a16="http://schemas.microsoft.com/office/drawing/2014/main" id="{3BCD971C-5AC6-2B49-F2CA-5FBA8735986E}"/>
              </a:ext>
            </a:extLst>
          </p:cNvPr>
          <p:cNvPicPr>
            <a:picLocks noChangeAspect="1"/>
          </p:cNvPicPr>
          <p:nvPr/>
        </p:nvPicPr>
        <p:blipFill>
          <a:blip r:embed="rId2"/>
          <a:stretch>
            <a:fillRect/>
          </a:stretch>
        </p:blipFill>
        <p:spPr>
          <a:xfrm>
            <a:off x="5917187" y="2384657"/>
            <a:ext cx="4634699" cy="6657895"/>
          </a:xfrm>
          <a:prstGeom prst="rect">
            <a:avLst/>
          </a:prstGeom>
        </p:spPr>
      </p:pic>
    </p:spTree>
    <p:extLst>
      <p:ext uri="{BB962C8B-B14F-4D97-AF65-F5344CB8AC3E}">
        <p14:creationId xmlns:p14="http://schemas.microsoft.com/office/powerpoint/2010/main" val="365257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51C0FA-B2E5-4435-BEFA-53A9FC24A4CF}"/>
              </a:ext>
            </a:extLst>
          </p:cNvPr>
          <p:cNvSpPr>
            <a:spLocks noGrp="1"/>
          </p:cNvSpPr>
          <p:nvPr>
            <p:ph type="title"/>
          </p:nvPr>
        </p:nvSpPr>
        <p:spPr/>
        <p:txBody>
          <a:bodyPr/>
          <a:lstStyle/>
          <a:p>
            <a:r>
              <a:rPr lang="fr-FR" dirty="0"/>
              <a:t>Régulation </a:t>
            </a:r>
            <a:r>
              <a:rPr lang="fr-FR" dirty="0" err="1"/>
              <a:t>cvc</a:t>
            </a:r>
            <a:r>
              <a:rPr lang="fr-FR" dirty="0"/>
              <a:t> – </a:t>
            </a:r>
            <a:r>
              <a:rPr lang="fr-FR" dirty="0" err="1"/>
              <a:t>ch</a:t>
            </a:r>
            <a:r>
              <a:rPr lang="fr-FR" dirty="0"/>
              <a:t> </a:t>
            </a:r>
            <a:r>
              <a:rPr lang="fr-FR" dirty="0" err="1"/>
              <a:t>montperrin</a:t>
            </a:r>
            <a:endParaRPr lang="fr-FR" dirty="0"/>
          </a:p>
        </p:txBody>
      </p:sp>
      <p:sp>
        <p:nvSpPr>
          <p:cNvPr id="14" name="Google Shape;625;p26">
            <a:extLst>
              <a:ext uri="{FF2B5EF4-FFF2-40B4-BE49-F238E27FC236}">
                <a16:creationId xmlns:a16="http://schemas.microsoft.com/office/drawing/2014/main" id="{85E23E40-7C16-441D-99D8-E60171C63BC2}"/>
              </a:ext>
            </a:extLst>
          </p:cNvPr>
          <p:cNvSpPr/>
          <p:nvPr/>
        </p:nvSpPr>
        <p:spPr>
          <a:xfrm>
            <a:off x="377122" y="2473314"/>
            <a:ext cx="6524221" cy="707831"/>
          </a:xfrm>
          <a:prstGeom prst="roundRect">
            <a:avLst>
              <a:gd name="adj" fmla="val 2780"/>
            </a:avLst>
          </a:prstGeom>
          <a:solidFill>
            <a:schemeClr val="accent5">
              <a:lumMod val="20000"/>
              <a:lumOff val="80000"/>
            </a:schemeClr>
          </a:solidFill>
          <a:ln>
            <a:noFill/>
          </a:ln>
        </p:spPr>
        <p:txBody>
          <a:bodyPr spcFirstLastPara="1" wrap="square" lIns="576000" tIns="144000" rIns="96000" bIns="96000" anchor="ctr" anchorCtr="0">
            <a:noAutofit/>
          </a:bodyPr>
          <a:lstStyle/>
          <a:p>
            <a:pPr algn="l" defTabSz="1219170" rtl="0">
              <a:lnSpc>
                <a:spcPct val="90000"/>
              </a:lnSpc>
              <a:buClr>
                <a:srgbClr val="000000"/>
              </a:buClr>
              <a:buSzPts val="1400"/>
              <a:defRPr/>
            </a:pPr>
            <a:r>
              <a:rPr lang="fr-FR" sz="1867" b="1" kern="1200" dirty="0">
                <a:solidFill>
                  <a:srgbClr val="000000"/>
                </a:solidFill>
                <a:latin typeface="Poppins"/>
                <a:ea typeface="Poppins"/>
                <a:cs typeface="Poppins"/>
                <a:sym typeface="Poppins"/>
              </a:rPr>
              <a:t>1. Régulation centralisée du chauffage, de l’ECS et des CTA</a:t>
            </a:r>
          </a:p>
        </p:txBody>
      </p:sp>
      <p:sp>
        <p:nvSpPr>
          <p:cNvPr id="7" name="ZoneTexte 6">
            <a:extLst>
              <a:ext uri="{FF2B5EF4-FFF2-40B4-BE49-F238E27FC236}">
                <a16:creationId xmlns:a16="http://schemas.microsoft.com/office/drawing/2014/main" id="{B35EDAED-26C3-4B63-8952-C8BE45C4B5A3}"/>
              </a:ext>
            </a:extLst>
          </p:cNvPr>
          <p:cNvSpPr txBox="1"/>
          <p:nvPr/>
        </p:nvSpPr>
        <p:spPr>
          <a:xfrm>
            <a:off x="7950772" y="4309925"/>
            <a:ext cx="7435443" cy="2144177"/>
          </a:xfrm>
          <a:prstGeom prst="rect">
            <a:avLst/>
          </a:prstGeom>
          <a:solidFill>
            <a:schemeClr val="accent4">
              <a:lumMod val="20000"/>
              <a:lumOff val="80000"/>
            </a:schemeClr>
          </a:solidFill>
        </p:spPr>
        <p:txBody>
          <a:bodyPr wrap="square">
            <a:spAutoFit/>
          </a:bodyPr>
          <a:lstStyle/>
          <a:p>
            <a:pPr marL="203195" indent="-253994" defTabSz="1219170" rtl="0">
              <a:spcAft>
                <a:spcPts val="1600"/>
              </a:spcAft>
            </a:pPr>
            <a:r>
              <a:rPr lang="fr-FR" sz="2400" b="1" u="sng" dirty="0">
                <a:solidFill>
                  <a:srgbClr val="000000"/>
                </a:solidFill>
                <a:latin typeface="Arial" panose="020B0604020202020204" pitchFamily="34" charset="0"/>
              </a:rPr>
              <a:t>Coûts &amp; financement </a:t>
            </a:r>
            <a:endParaRPr lang="fr-FR" sz="2400" u="sng" dirty="0"/>
          </a:p>
          <a:p>
            <a:pPr marL="380990" indent="-380990" defTabSz="1219170" rtl="0" fontAlgn="base">
              <a:buFont typeface="Wingdings" panose="05000000000000000000" pitchFamily="2" charset="2"/>
              <a:buChar char="q"/>
            </a:pPr>
            <a:r>
              <a:rPr lang="fr-FR" sz="2400" dirty="0">
                <a:solidFill>
                  <a:srgbClr val="000000"/>
                </a:solidFill>
                <a:latin typeface="Arial" panose="020B0604020202020204" pitchFamily="34" charset="0"/>
              </a:rPr>
              <a:t>Travaux avec CEE : </a:t>
            </a:r>
            <a:r>
              <a:rPr lang="fr-FR" sz="2400" b="1" dirty="0">
                <a:solidFill>
                  <a:srgbClr val="000000"/>
                </a:solidFill>
                <a:latin typeface="Arial" panose="020B0604020202020204" pitchFamily="34" charset="0"/>
              </a:rPr>
              <a:t>340k€</a:t>
            </a:r>
          </a:p>
          <a:p>
            <a:pPr marL="380990" indent="-380990" defTabSz="1219170" rtl="0" fontAlgn="base">
              <a:buFont typeface="Wingdings" panose="05000000000000000000" pitchFamily="2" charset="2"/>
              <a:buChar char="q"/>
            </a:pPr>
            <a:r>
              <a:rPr lang="fr-FR" sz="2400" dirty="0">
                <a:solidFill>
                  <a:srgbClr val="000000"/>
                </a:solidFill>
                <a:latin typeface="Arial" panose="020B0604020202020204" pitchFamily="34" charset="0"/>
              </a:rPr>
              <a:t>Economies annuelles estimées (20%): </a:t>
            </a:r>
            <a:r>
              <a:rPr lang="fr-FR" sz="2400" b="1" dirty="0">
                <a:solidFill>
                  <a:srgbClr val="000000"/>
                </a:solidFill>
                <a:latin typeface="Arial" panose="020B0604020202020204" pitchFamily="34" charset="0"/>
              </a:rPr>
              <a:t>105k€ </a:t>
            </a:r>
          </a:p>
          <a:p>
            <a:pPr marL="380990" indent="-380990" defTabSz="1219170" rtl="0" fontAlgn="base">
              <a:buFont typeface="Wingdings" panose="05000000000000000000" pitchFamily="2" charset="2"/>
              <a:buChar char="q"/>
            </a:pPr>
            <a:r>
              <a:rPr lang="fr-FR" sz="2400" dirty="0">
                <a:solidFill>
                  <a:srgbClr val="000000"/>
                </a:solidFill>
                <a:latin typeface="Arial" panose="020B0604020202020204" pitchFamily="34" charset="0"/>
              </a:rPr>
              <a:t>ROI: </a:t>
            </a:r>
            <a:r>
              <a:rPr lang="fr-FR" sz="2400" b="1" dirty="0">
                <a:solidFill>
                  <a:srgbClr val="000000"/>
                </a:solidFill>
                <a:latin typeface="Arial" panose="020B0604020202020204" pitchFamily="34" charset="0"/>
              </a:rPr>
              <a:t>3 ans</a:t>
            </a:r>
          </a:p>
          <a:p>
            <a:pPr marL="380990" indent="-380990" defTabSz="1219170" rtl="0" fontAlgn="base">
              <a:buFont typeface="Wingdings" panose="05000000000000000000" pitchFamily="2" charset="2"/>
              <a:buChar char="q"/>
            </a:pPr>
            <a:r>
              <a:rPr lang="fr-FR" sz="2400" dirty="0">
                <a:solidFill>
                  <a:srgbClr val="000000"/>
                </a:solidFill>
                <a:latin typeface="Arial" panose="020B0604020202020204" pitchFamily="34" charset="0"/>
              </a:rPr>
              <a:t>Compteurs financés </a:t>
            </a:r>
            <a:r>
              <a:rPr lang="fr-FR" sz="2400" b="1" dirty="0">
                <a:solidFill>
                  <a:srgbClr val="000000"/>
                </a:solidFill>
                <a:latin typeface="Arial" panose="020B0604020202020204" pitchFamily="34" charset="0"/>
              </a:rPr>
              <a:t>par convention PENSEE + </a:t>
            </a:r>
          </a:p>
        </p:txBody>
      </p:sp>
      <p:sp>
        <p:nvSpPr>
          <p:cNvPr id="15" name="Google Shape;625;p26">
            <a:extLst>
              <a:ext uri="{FF2B5EF4-FFF2-40B4-BE49-F238E27FC236}">
                <a16:creationId xmlns:a16="http://schemas.microsoft.com/office/drawing/2014/main" id="{7D708544-755C-4F5A-BB10-5F6DE265EE96}"/>
              </a:ext>
            </a:extLst>
          </p:cNvPr>
          <p:cNvSpPr/>
          <p:nvPr/>
        </p:nvSpPr>
        <p:spPr>
          <a:xfrm>
            <a:off x="7267322" y="2462129"/>
            <a:ext cx="5059493" cy="707831"/>
          </a:xfrm>
          <a:prstGeom prst="roundRect">
            <a:avLst>
              <a:gd name="adj" fmla="val 2780"/>
            </a:avLst>
          </a:prstGeom>
          <a:solidFill>
            <a:schemeClr val="accent5">
              <a:lumMod val="20000"/>
              <a:lumOff val="80000"/>
            </a:schemeClr>
          </a:solidFill>
          <a:ln>
            <a:noFill/>
          </a:ln>
        </p:spPr>
        <p:txBody>
          <a:bodyPr spcFirstLastPara="1" wrap="square" lIns="576000" tIns="144000" rIns="96000" bIns="96000" anchor="ctr" anchorCtr="0">
            <a:noAutofit/>
          </a:bodyPr>
          <a:lstStyle/>
          <a:p>
            <a:pPr algn="l" defTabSz="1219170" rtl="0">
              <a:lnSpc>
                <a:spcPct val="90000"/>
              </a:lnSpc>
              <a:buClr>
                <a:srgbClr val="000000"/>
              </a:buClr>
              <a:buSzPts val="1400"/>
              <a:defRPr/>
            </a:pPr>
            <a:r>
              <a:rPr lang="fr-FR" sz="1867" b="1" kern="1200" dirty="0">
                <a:solidFill>
                  <a:srgbClr val="000000"/>
                </a:solidFill>
                <a:latin typeface="Poppins"/>
                <a:ea typeface="Poppins"/>
                <a:cs typeface="Poppins"/>
                <a:sym typeface="Poppins"/>
              </a:rPr>
              <a:t>2. Régulation pièce par pièce du chauffage</a:t>
            </a:r>
          </a:p>
        </p:txBody>
      </p:sp>
      <p:sp>
        <p:nvSpPr>
          <p:cNvPr id="18" name="Google Shape;625;p26">
            <a:extLst>
              <a:ext uri="{FF2B5EF4-FFF2-40B4-BE49-F238E27FC236}">
                <a16:creationId xmlns:a16="http://schemas.microsoft.com/office/drawing/2014/main" id="{1BC47252-9069-46E8-9F6E-A1AA96D3AC95}"/>
              </a:ext>
            </a:extLst>
          </p:cNvPr>
          <p:cNvSpPr/>
          <p:nvPr/>
        </p:nvSpPr>
        <p:spPr>
          <a:xfrm>
            <a:off x="377122" y="3295775"/>
            <a:ext cx="6524221" cy="707831"/>
          </a:xfrm>
          <a:prstGeom prst="roundRect">
            <a:avLst>
              <a:gd name="adj" fmla="val 2780"/>
            </a:avLst>
          </a:prstGeom>
          <a:solidFill>
            <a:schemeClr val="accent5">
              <a:lumMod val="20000"/>
              <a:lumOff val="80000"/>
            </a:schemeClr>
          </a:solidFill>
          <a:ln>
            <a:noFill/>
          </a:ln>
        </p:spPr>
        <p:txBody>
          <a:bodyPr spcFirstLastPara="1" wrap="square" lIns="576000" tIns="144000" rIns="96000" bIns="96000" anchor="ctr" anchorCtr="0">
            <a:noAutofit/>
          </a:bodyPr>
          <a:lstStyle/>
          <a:p>
            <a:pPr algn="l" defTabSz="1219170" rtl="0">
              <a:lnSpc>
                <a:spcPct val="90000"/>
              </a:lnSpc>
              <a:buClr>
                <a:srgbClr val="000000"/>
              </a:buClr>
              <a:buSzPts val="1400"/>
              <a:defRPr/>
            </a:pPr>
            <a:r>
              <a:rPr lang="fr-FR" sz="1867" b="1" kern="1200" dirty="0">
                <a:solidFill>
                  <a:srgbClr val="000000"/>
                </a:solidFill>
                <a:latin typeface="Poppins"/>
                <a:ea typeface="Poppins"/>
                <a:cs typeface="Poppins"/>
                <a:sym typeface="Poppins"/>
              </a:rPr>
              <a:t>3. Monitoring des consommations thermiques</a:t>
            </a:r>
          </a:p>
        </p:txBody>
      </p:sp>
      <p:sp>
        <p:nvSpPr>
          <p:cNvPr id="19" name="Google Shape;625;p26">
            <a:extLst>
              <a:ext uri="{FF2B5EF4-FFF2-40B4-BE49-F238E27FC236}">
                <a16:creationId xmlns:a16="http://schemas.microsoft.com/office/drawing/2014/main" id="{D07B243F-306D-454B-BB97-0F75403D0F73}"/>
              </a:ext>
            </a:extLst>
          </p:cNvPr>
          <p:cNvSpPr/>
          <p:nvPr/>
        </p:nvSpPr>
        <p:spPr>
          <a:xfrm>
            <a:off x="7267322" y="3273405"/>
            <a:ext cx="5059492" cy="707831"/>
          </a:xfrm>
          <a:prstGeom prst="roundRect">
            <a:avLst>
              <a:gd name="adj" fmla="val 2780"/>
            </a:avLst>
          </a:prstGeom>
          <a:solidFill>
            <a:schemeClr val="accent5">
              <a:lumMod val="20000"/>
              <a:lumOff val="80000"/>
            </a:schemeClr>
          </a:solidFill>
          <a:ln>
            <a:noFill/>
          </a:ln>
        </p:spPr>
        <p:txBody>
          <a:bodyPr spcFirstLastPara="1" wrap="square" lIns="576000" tIns="144000" rIns="96000" bIns="96000" anchor="ctr" anchorCtr="0">
            <a:noAutofit/>
          </a:bodyPr>
          <a:lstStyle/>
          <a:p>
            <a:pPr algn="l" defTabSz="1219170" rtl="0">
              <a:lnSpc>
                <a:spcPct val="90000"/>
              </a:lnSpc>
              <a:buClr>
                <a:srgbClr val="000000"/>
              </a:buClr>
              <a:buSzPts val="1400"/>
              <a:defRPr/>
            </a:pPr>
            <a:r>
              <a:rPr lang="fr-FR" sz="1867" b="1" kern="1200" dirty="0">
                <a:solidFill>
                  <a:srgbClr val="000000"/>
                </a:solidFill>
                <a:latin typeface="Poppins"/>
                <a:ea typeface="Poppins"/>
                <a:cs typeface="Poppins"/>
                <a:sym typeface="Poppins"/>
              </a:rPr>
              <a:t>4. Supervision GTB et </a:t>
            </a:r>
            <a:r>
              <a:rPr lang="fr-FR" sz="1867" b="1" kern="1200" dirty="0" err="1">
                <a:solidFill>
                  <a:srgbClr val="000000"/>
                </a:solidFill>
                <a:latin typeface="Poppins"/>
                <a:ea typeface="Poppins"/>
                <a:cs typeface="Poppins"/>
                <a:sym typeface="Poppins"/>
              </a:rPr>
              <a:t>hypervision</a:t>
            </a:r>
            <a:r>
              <a:rPr lang="fr-FR" sz="1867" b="1" kern="1200" dirty="0">
                <a:solidFill>
                  <a:srgbClr val="000000"/>
                </a:solidFill>
                <a:latin typeface="Poppins"/>
                <a:ea typeface="Poppins"/>
                <a:cs typeface="Poppins"/>
                <a:sym typeface="Poppins"/>
              </a:rPr>
              <a:t> 360°</a:t>
            </a:r>
          </a:p>
        </p:txBody>
      </p:sp>
      <p:grpSp>
        <p:nvGrpSpPr>
          <p:cNvPr id="29" name="Groupe 28">
            <a:extLst>
              <a:ext uri="{FF2B5EF4-FFF2-40B4-BE49-F238E27FC236}">
                <a16:creationId xmlns:a16="http://schemas.microsoft.com/office/drawing/2014/main" id="{1552CEC4-D413-4178-BF06-8E9F0E665B01}"/>
              </a:ext>
            </a:extLst>
          </p:cNvPr>
          <p:cNvGrpSpPr/>
          <p:nvPr/>
        </p:nvGrpSpPr>
        <p:grpSpPr>
          <a:xfrm>
            <a:off x="394536" y="4309926"/>
            <a:ext cx="15124864" cy="4364513"/>
            <a:chOff x="295902" y="2851444"/>
            <a:chExt cx="11343648" cy="3273385"/>
          </a:xfrm>
        </p:grpSpPr>
        <p:pic>
          <p:nvPicPr>
            <p:cNvPr id="20" name="Picture 2" descr="Interview ThermoZYKLUS, le marché de la régulation thermique en copropriété">
              <a:extLst>
                <a:ext uri="{FF2B5EF4-FFF2-40B4-BE49-F238E27FC236}">
                  <a16:creationId xmlns:a16="http://schemas.microsoft.com/office/drawing/2014/main" id="{7C1A5E45-6208-4CD0-90FC-1A7A7191F5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99"/>
            <a:stretch>
              <a:fillRect/>
            </a:stretch>
          </p:blipFill>
          <p:spPr bwMode="auto">
            <a:xfrm>
              <a:off x="8882402" y="4618154"/>
              <a:ext cx="2757148" cy="1476000"/>
            </a:xfrm>
            <a:prstGeom prst="roundRect">
              <a:avLst>
                <a:gd name="adj" fmla="val 6264"/>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grpSp>
          <p:nvGrpSpPr>
            <p:cNvPr id="28" name="Groupe 27">
              <a:extLst>
                <a:ext uri="{FF2B5EF4-FFF2-40B4-BE49-F238E27FC236}">
                  <a16:creationId xmlns:a16="http://schemas.microsoft.com/office/drawing/2014/main" id="{80E88FD2-67CF-429B-86DA-E272AA17F7DF}"/>
                </a:ext>
              </a:extLst>
            </p:cNvPr>
            <p:cNvGrpSpPr/>
            <p:nvPr/>
          </p:nvGrpSpPr>
          <p:grpSpPr>
            <a:xfrm>
              <a:off x="295902" y="2851444"/>
              <a:ext cx="8028747" cy="3273385"/>
              <a:chOff x="295902" y="2851444"/>
              <a:chExt cx="8028747" cy="3273385"/>
            </a:xfrm>
          </p:grpSpPr>
          <p:sp>
            <p:nvSpPr>
              <p:cNvPr id="6" name="ZoneTexte 5">
                <a:extLst>
                  <a:ext uri="{FF2B5EF4-FFF2-40B4-BE49-F238E27FC236}">
                    <a16:creationId xmlns:a16="http://schemas.microsoft.com/office/drawing/2014/main" id="{1DADBC45-222F-4230-88A3-9027BB6A9422}"/>
                  </a:ext>
                </a:extLst>
              </p:cNvPr>
              <p:cNvSpPr txBox="1"/>
              <p:nvPr/>
            </p:nvSpPr>
            <p:spPr>
              <a:xfrm>
                <a:off x="295902" y="2851444"/>
                <a:ext cx="5200031" cy="1608133"/>
              </a:xfrm>
              <a:prstGeom prst="rect">
                <a:avLst/>
              </a:prstGeom>
              <a:solidFill>
                <a:schemeClr val="accent2">
                  <a:lumMod val="20000"/>
                  <a:lumOff val="80000"/>
                </a:schemeClr>
              </a:solidFill>
            </p:spPr>
            <p:txBody>
              <a:bodyPr wrap="square">
                <a:spAutoFit/>
              </a:bodyPr>
              <a:lstStyle/>
              <a:p>
                <a:pPr marL="203195" indent="-253994" defTabSz="1219170" rtl="0">
                  <a:spcAft>
                    <a:spcPts val="1600"/>
                  </a:spcAft>
                </a:pPr>
                <a:r>
                  <a:rPr lang="fr-FR" sz="2400" b="1" u="sng" dirty="0">
                    <a:solidFill>
                      <a:srgbClr val="000000"/>
                    </a:solidFill>
                    <a:latin typeface="Arial" panose="020B0604020202020204" pitchFamily="34" charset="0"/>
                  </a:rPr>
                  <a:t>Produits installés  </a:t>
                </a:r>
                <a:endParaRPr lang="fr-FR" sz="2400" u="sng" dirty="0"/>
              </a:p>
              <a:p>
                <a:pPr marL="380990" indent="-380990" algn="just" defTabSz="1219170" rtl="0" fontAlgn="base">
                  <a:buFont typeface="Wingdings" panose="05000000000000000000" pitchFamily="2" charset="2"/>
                  <a:buChar char="q"/>
                </a:pPr>
                <a:r>
                  <a:rPr lang="fr-FR" sz="2400" dirty="0">
                    <a:solidFill>
                      <a:srgbClr val="000000"/>
                    </a:solidFill>
                    <a:latin typeface="Arial" panose="020B0604020202020204" pitchFamily="34" charset="0"/>
                  </a:rPr>
                  <a:t>Automates sur production et distribution</a:t>
                </a:r>
              </a:p>
              <a:p>
                <a:pPr marL="380990" indent="-380990" algn="just" defTabSz="1219170" rtl="0" fontAlgn="base">
                  <a:buFont typeface="Wingdings" panose="05000000000000000000" pitchFamily="2" charset="2"/>
                  <a:buChar char="q"/>
                </a:pPr>
                <a:r>
                  <a:rPr lang="fr-FR" sz="2400" dirty="0">
                    <a:solidFill>
                      <a:srgbClr val="000000"/>
                    </a:solidFill>
                    <a:latin typeface="Arial" panose="020B0604020202020204" pitchFamily="34" charset="0"/>
                  </a:rPr>
                  <a:t>Moteurs de vanne (0-100%) sur radiateurs couplées à sonde de température</a:t>
                </a:r>
              </a:p>
              <a:p>
                <a:pPr marL="380990" indent="-380990" algn="just" defTabSz="1219170" rtl="0" fontAlgn="base">
                  <a:buFont typeface="Wingdings" panose="05000000000000000000" pitchFamily="2" charset="2"/>
                  <a:buChar char="q"/>
                </a:pPr>
                <a:r>
                  <a:rPr lang="fr-FR" sz="2400" dirty="0">
                    <a:solidFill>
                      <a:srgbClr val="000000"/>
                    </a:solidFill>
                    <a:latin typeface="Arial" panose="020B0604020202020204" pitchFamily="34" charset="0"/>
                  </a:rPr>
                  <a:t>Compteurs thermiques et électriques</a:t>
                </a:r>
              </a:p>
            </p:txBody>
          </p:sp>
          <p:pic>
            <p:nvPicPr>
              <p:cNvPr id="23" name="Picture 4" descr="Automates librement programmables EXOcompact Ardo - Regin">
                <a:extLst>
                  <a:ext uri="{FF2B5EF4-FFF2-40B4-BE49-F238E27FC236}">
                    <a16:creationId xmlns:a16="http://schemas.microsoft.com/office/drawing/2014/main" id="{E41DFA9A-C6AA-4AEC-8C43-599962518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09" b="17592"/>
              <a:stretch>
                <a:fillRect/>
              </a:stretch>
            </p:blipFill>
            <p:spPr bwMode="auto">
              <a:xfrm>
                <a:off x="5963079" y="4587480"/>
                <a:ext cx="2361570" cy="1537349"/>
              </a:xfrm>
              <a:prstGeom prst="rect">
                <a:avLst/>
              </a:prstGeom>
              <a:ln w="12700">
                <a:solidFill>
                  <a:schemeClr val="accent6"/>
                </a:solidFill>
              </a:ln>
              <a:effectLst>
                <a:softEdge rad="112500"/>
              </a:effectLst>
              <a:extLst>
                <a:ext uri="{909E8E84-426E-40DD-AFC4-6F175D3DCCD1}">
                  <a14:hiddenFill xmlns:a14="http://schemas.microsoft.com/office/drawing/2010/main">
                    <a:solidFill>
                      <a:srgbClr val="FFFFFF"/>
                    </a:solidFill>
                  </a14:hiddenFill>
                </a:ext>
              </a:extLst>
            </p:spPr>
          </p:pic>
        </p:grpSp>
      </p:grpSp>
      <p:sp>
        <p:nvSpPr>
          <p:cNvPr id="25" name="ZoneTexte 24">
            <a:extLst>
              <a:ext uri="{FF2B5EF4-FFF2-40B4-BE49-F238E27FC236}">
                <a16:creationId xmlns:a16="http://schemas.microsoft.com/office/drawing/2014/main" id="{B3FF2494-EBB5-403F-AF25-C431E3ACCCE9}"/>
              </a:ext>
            </a:extLst>
          </p:cNvPr>
          <p:cNvSpPr txBox="1"/>
          <p:nvPr/>
        </p:nvSpPr>
        <p:spPr>
          <a:xfrm>
            <a:off x="493679" y="1876334"/>
            <a:ext cx="7035567" cy="611468"/>
          </a:xfrm>
          <a:prstGeom prst="rect">
            <a:avLst/>
          </a:prstGeom>
          <a:noFill/>
        </p:spPr>
        <p:txBody>
          <a:bodyPr wrap="square" rtlCol="0">
            <a:noAutofit/>
          </a:bodyPr>
          <a:lstStyle/>
          <a:p>
            <a:pPr algn="l" defTabSz="1219170"/>
            <a:r>
              <a:rPr lang="fr-FR" sz="2400" b="1" u="sng" dirty="0">
                <a:solidFill>
                  <a:srgbClr val="000000"/>
                </a:solidFill>
              </a:rPr>
              <a:t>Travaux effectués</a:t>
            </a:r>
          </a:p>
        </p:txBody>
      </p:sp>
      <p:sp>
        <p:nvSpPr>
          <p:cNvPr id="27" name="Rectangle : coins arrondis 26">
            <a:extLst>
              <a:ext uri="{FF2B5EF4-FFF2-40B4-BE49-F238E27FC236}">
                <a16:creationId xmlns:a16="http://schemas.microsoft.com/office/drawing/2014/main" id="{97AC8554-31FC-47D1-815D-3E21B4B17EE3}"/>
              </a:ext>
            </a:extLst>
          </p:cNvPr>
          <p:cNvSpPr/>
          <p:nvPr/>
        </p:nvSpPr>
        <p:spPr>
          <a:xfrm rot="1432853">
            <a:off x="13575802" y="2281477"/>
            <a:ext cx="2036993" cy="107295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rtl="0">
              <a:lnSpc>
                <a:spcPct val="90000"/>
              </a:lnSpc>
              <a:buClr>
                <a:srgbClr val="3513A3"/>
              </a:buClr>
              <a:buSzPts val="1200"/>
              <a:defRPr/>
            </a:pPr>
            <a:r>
              <a:rPr lang="fr-FR" sz="1867" b="1" kern="1200" dirty="0">
                <a:solidFill>
                  <a:prstClr val="black"/>
                </a:solidFill>
                <a:latin typeface="Poppins"/>
                <a:ea typeface="Poppins"/>
                <a:cs typeface="Poppins"/>
                <a:sym typeface="Poppins"/>
              </a:rPr>
              <a:t>GTB de classe A (décret BACS)</a:t>
            </a:r>
          </a:p>
        </p:txBody>
      </p:sp>
      <p:sp>
        <p:nvSpPr>
          <p:cNvPr id="3" name="Rectangle 2">
            <a:extLst>
              <a:ext uri="{FF2B5EF4-FFF2-40B4-BE49-F238E27FC236}">
                <a16:creationId xmlns:a16="http://schemas.microsoft.com/office/drawing/2014/main" id="{757F483A-4A00-456C-8143-7C8FBB6EBCF8}"/>
              </a:ext>
            </a:extLst>
          </p:cNvPr>
          <p:cNvSpPr/>
          <p:nvPr/>
        </p:nvSpPr>
        <p:spPr>
          <a:xfrm>
            <a:off x="377122" y="6861264"/>
            <a:ext cx="6950789" cy="156594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03195" indent="-253994" algn="l" defTabSz="1219170" rtl="0">
              <a:spcAft>
                <a:spcPts val="1600"/>
              </a:spcAft>
            </a:pPr>
            <a:r>
              <a:rPr lang="fr-FR" sz="2400" b="1" u="sng" dirty="0">
                <a:solidFill>
                  <a:srgbClr val="000000"/>
                </a:solidFill>
                <a:latin typeface="Arial" panose="020B0604020202020204" pitchFamily="34" charset="0"/>
              </a:rPr>
              <a:t>Rôle du CTEES</a:t>
            </a:r>
          </a:p>
          <a:p>
            <a:pPr marL="330192" indent="-380990" algn="l" defTabSz="1219170" rtl="0">
              <a:spcAft>
                <a:spcPts val="800"/>
              </a:spcAft>
              <a:buFont typeface="Wingdings" panose="05000000000000000000" pitchFamily="2" charset="2"/>
              <a:buChar char="q"/>
            </a:pPr>
            <a:r>
              <a:rPr lang="fr-FR" sz="2400" dirty="0">
                <a:solidFill>
                  <a:srgbClr val="000000"/>
                </a:solidFill>
                <a:latin typeface="Arial" panose="020B0604020202020204" pitchFamily="34" charset="0"/>
              </a:rPr>
              <a:t>Dépôt du dossier de financement</a:t>
            </a:r>
          </a:p>
          <a:p>
            <a:pPr marL="330192" indent="-380990" algn="l" defTabSz="1219170" rtl="0">
              <a:spcAft>
                <a:spcPts val="800"/>
              </a:spcAft>
              <a:buFont typeface="Wingdings" panose="05000000000000000000" pitchFamily="2" charset="2"/>
              <a:buChar char="q"/>
            </a:pPr>
            <a:r>
              <a:rPr lang="fr-FR" sz="2400" dirty="0">
                <a:solidFill>
                  <a:srgbClr val="000000"/>
                </a:solidFill>
                <a:latin typeface="Arial" panose="020B0604020202020204" pitchFamily="34" charset="0"/>
              </a:rPr>
              <a:t> Accompagnement sélection prestaire </a:t>
            </a:r>
          </a:p>
          <a:p>
            <a:pPr marL="330192" indent="-380990" algn="l" defTabSz="1219170" rtl="0">
              <a:spcAft>
                <a:spcPts val="1600"/>
              </a:spcAft>
              <a:buFont typeface="Wingdings" panose="05000000000000000000" pitchFamily="2" charset="2"/>
              <a:buChar char="q"/>
            </a:pPr>
            <a:endParaRPr lang="fr-FR" sz="2400" b="1" u="sng" dirty="0">
              <a:solidFill>
                <a:srgbClr val="000000"/>
              </a:solidFill>
              <a:latin typeface="Arial" panose="020B0604020202020204" pitchFamily="34" charset="0"/>
            </a:endParaRPr>
          </a:p>
        </p:txBody>
      </p:sp>
    </p:spTree>
    <p:extLst>
      <p:ext uri="{BB962C8B-B14F-4D97-AF65-F5344CB8AC3E}">
        <p14:creationId xmlns:p14="http://schemas.microsoft.com/office/powerpoint/2010/main" val="6572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5" grpId="0" animBg="1"/>
      <p:bldP spid="18" grpId="0" animBg="1"/>
      <p:bldP spid="19" grpId="0" animBg="1"/>
      <p:bldP spid="25" grpId="0"/>
      <p:bldP spid="27"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A4A23CA-8F70-EEAD-8414-41CB775AAD24}"/>
              </a:ext>
            </a:extLst>
          </p:cNvPr>
          <p:cNvSpPr>
            <a:spLocks noGrp="1"/>
          </p:cNvSpPr>
          <p:nvPr>
            <p:ph type="title"/>
          </p:nvPr>
        </p:nvSpPr>
        <p:spPr/>
        <p:txBody>
          <a:bodyPr/>
          <a:lstStyle/>
          <a:p>
            <a:r>
              <a:rPr lang="fr-FR" dirty="0"/>
              <a:t>CHANGEMENT PRODUCTION CHAUD ET.OU FROID ET OPTIMISATION ÉQUIPEMENTS</a:t>
            </a:r>
          </a:p>
        </p:txBody>
      </p:sp>
    </p:spTree>
    <p:extLst>
      <p:ext uri="{BB962C8B-B14F-4D97-AF65-F5344CB8AC3E}">
        <p14:creationId xmlns:p14="http://schemas.microsoft.com/office/powerpoint/2010/main" val="421977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cee6fad31b_12_24"/>
          <p:cNvSpPr txBox="1">
            <a:spLocks noGrp="1"/>
          </p:cNvSpPr>
          <p:nvPr>
            <p:ph type="title"/>
          </p:nvPr>
        </p:nvSpPr>
        <p:spPr>
          <a:xfrm>
            <a:off x="705250" y="548172"/>
            <a:ext cx="14845500" cy="145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Retour d’Expériences HP Flottante</a:t>
            </a:r>
            <a:endParaRPr dirty="0">
              <a:latin typeface="Bahnschrift" panose="020B0502040204020203" pitchFamily="34" charset="0"/>
            </a:endParaRPr>
          </a:p>
          <a:p>
            <a:pPr marL="0" lvl="0" indent="0" algn="l" rtl="0">
              <a:spcBef>
                <a:spcPts val="0"/>
              </a:spcBef>
              <a:spcAft>
                <a:spcPts val="0"/>
              </a:spcAft>
              <a:buNone/>
            </a:pPr>
            <a:r>
              <a:rPr lang="fr-FR" dirty="0">
                <a:latin typeface="Bahnschrift" panose="020B0502040204020203" pitchFamily="34" charset="0"/>
              </a:rPr>
              <a:t>Site de Sainte Musse - Toulon</a:t>
            </a:r>
            <a:endParaRPr dirty="0">
              <a:latin typeface="Bahnschrift" panose="020B0502040204020203" pitchFamily="34" charset="0"/>
            </a:endParaRPr>
          </a:p>
        </p:txBody>
      </p:sp>
      <p:pic>
        <p:nvPicPr>
          <p:cNvPr id="124" name="Google Shape;124;g3cee6fad31b_12_24"/>
          <p:cNvPicPr preferRelativeResize="0"/>
          <p:nvPr/>
        </p:nvPicPr>
        <p:blipFill>
          <a:blip r:embed="rId3">
            <a:alphaModFix/>
          </a:blip>
          <a:stretch>
            <a:fillRect/>
          </a:stretch>
        </p:blipFill>
        <p:spPr>
          <a:xfrm>
            <a:off x="11588100" y="754873"/>
            <a:ext cx="4086250" cy="1041600"/>
          </a:xfrm>
          <a:prstGeom prst="rect">
            <a:avLst/>
          </a:prstGeom>
          <a:noFill/>
          <a:ln>
            <a:noFill/>
          </a:ln>
        </p:spPr>
      </p:pic>
      <p:pic>
        <p:nvPicPr>
          <p:cNvPr id="125" name="Google Shape;125;g3cee6fad31b_12_24"/>
          <p:cNvPicPr preferRelativeResize="0"/>
          <p:nvPr/>
        </p:nvPicPr>
        <p:blipFill>
          <a:blip r:embed="rId4">
            <a:alphaModFix/>
          </a:blip>
          <a:stretch>
            <a:fillRect/>
          </a:stretch>
        </p:blipFill>
        <p:spPr>
          <a:xfrm>
            <a:off x="9443925" y="2072472"/>
            <a:ext cx="6398107" cy="7852026"/>
          </a:xfrm>
          <a:prstGeom prst="rect">
            <a:avLst/>
          </a:prstGeom>
          <a:noFill/>
          <a:ln>
            <a:noFill/>
          </a:ln>
        </p:spPr>
      </p:pic>
      <p:pic>
        <p:nvPicPr>
          <p:cNvPr id="126" name="Google Shape;126;g3cee6fad31b_12_24"/>
          <p:cNvPicPr preferRelativeResize="0"/>
          <p:nvPr/>
        </p:nvPicPr>
        <p:blipFill>
          <a:blip r:embed="rId5">
            <a:alphaModFix/>
          </a:blip>
          <a:stretch>
            <a:fillRect/>
          </a:stretch>
        </p:blipFill>
        <p:spPr>
          <a:xfrm>
            <a:off x="434950" y="2155572"/>
            <a:ext cx="9139125" cy="68123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ahnschrift" panose="020B0502040204020203" pitchFamily="34" charset="0"/>
              </a:rPr>
              <a:t>Ordre du jour</a:t>
            </a:r>
          </a:p>
        </p:txBody>
      </p:sp>
      <p:sp>
        <p:nvSpPr>
          <p:cNvPr id="3" name="ZoneTexte 2"/>
          <p:cNvSpPr txBox="1"/>
          <p:nvPr/>
        </p:nvSpPr>
        <p:spPr>
          <a:xfrm>
            <a:off x="462069" y="2303560"/>
            <a:ext cx="15269029" cy="6554690"/>
          </a:xfrm>
          <a:prstGeom prst="rect">
            <a:avLst/>
          </a:prstGeom>
          <a:noFill/>
        </p:spPr>
        <p:txBody>
          <a:bodyPr wrap="square" rtlCol="0">
            <a:noAutofit/>
          </a:bodyPr>
          <a:lstStyle/>
          <a:p>
            <a:pPr lvl="0"/>
            <a:r>
              <a:rPr lang="fr-FR" sz="2800" b="1" dirty="0">
                <a:solidFill>
                  <a:schemeClr val="accent5">
                    <a:lumMod val="75000"/>
                  </a:schemeClr>
                </a:solidFill>
                <a:latin typeface="Bahnschrift" panose="020B0502040204020203" pitchFamily="34" charset="0"/>
              </a:rPr>
              <a:t>👉​ </a:t>
            </a:r>
            <a:r>
              <a:rPr lang="fr-FR" sz="2800" b="1" dirty="0">
                <a:solidFill>
                  <a:schemeClr val="tx2"/>
                </a:solidFill>
                <a:latin typeface="Bahnschrift" panose="020B0502040204020203" pitchFamily="34" charset="0"/>
              </a:rPr>
              <a:t>10h30 – 11h30 : Echanges entre partenaires institutionnels</a:t>
            </a:r>
            <a:endParaRPr lang="fr-FR" sz="2800" dirty="0">
              <a:latin typeface="Bahnschrift" panose="020B0502040204020203" pitchFamily="34" charset="0"/>
            </a:endParaRPr>
          </a:p>
          <a:p>
            <a:pPr lvl="0"/>
            <a:r>
              <a:rPr lang="fr-FR" sz="2800" dirty="0">
                <a:latin typeface="Bahnschrift" panose="020B0502040204020203" pitchFamily="34" charset="0"/>
              </a:rPr>
              <a:t>Accueil établissements</a:t>
            </a:r>
          </a:p>
          <a:p>
            <a:pPr lvl="0"/>
            <a:r>
              <a:rPr lang="fr-FR" sz="2800" b="1" dirty="0">
                <a:solidFill>
                  <a:schemeClr val="tx2"/>
                </a:solidFill>
                <a:latin typeface="Bahnschrift" panose="020B0502040204020203" pitchFamily="34" charset="0"/>
              </a:rPr>
              <a:t>11h30 – 11h40 : Bilan régional et chiffres clés</a:t>
            </a:r>
          </a:p>
          <a:p>
            <a:pPr lvl="0"/>
            <a:r>
              <a:rPr lang="fr-FR" sz="2800" b="1" dirty="0">
                <a:solidFill>
                  <a:schemeClr val="tx2"/>
                </a:solidFill>
                <a:latin typeface="Bahnschrift" panose="020B0502040204020203" pitchFamily="34" charset="0"/>
              </a:rPr>
              <a:t>11h40 – 12h25 : RETEX des projets accompagnés par les CTEES</a:t>
            </a:r>
          </a:p>
          <a:p>
            <a:pPr marL="342900" lvl="2" indent="-342900">
              <a:buFont typeface="Arial" panose="020B0604020202020204" pitchFamily="34" charset="0"/>
              <a:buChar char="•"/>
            </a:pPr>
            <a:r>
              <a:rPr lang="fr-FR" sz="2800" dirty="0">
                <a:latin typeface="Bahnschrift" panose="020B0502040204020203" pitchFamily="34" charset="0"/>
              </a:rPr>
              <a:t>Outils de suivi énergétique, plans de comptage, GTB </a:t>
            </a:r>
          </a:p>
          <a:p>
            <a:pPr marL="342900" lvl="2" indent="-342900">
              <a:buFont typeface="Arial" panose="020B0604020202020204" pitchFamily="34" charset="0"/>
              <a:buChar char="•"/>
            </a:pPr>
            <a:r>
              <a:rPr lang="fr-FR" sz="2800" dirty="0">
                <a:latin typeface="Bahnschrift" panose="020B0502040204020203" pitchFamily="34" charset="0"/>
              </a:rPr>
              <a:t>Haute pression flottante</a:t>
            </a:r>
          </a:p>
          <a:p>
            <a:pPr marL="342900" lvl="2" indent="-342900">
              <a:buFont typeface="Arial" panose="020B0604020202020204" pitchFamily="34" charset="0"/>
              <a:buChar char="•"/>
            </a:pPr>
            <a:r>
              <a:rPr lang="fr-FR" sz="2800" dirty="0">
                <a:latin typeface="Bahnschrift" panose="020B0502040204020203" pitchFamily="34" charset="0"/>
              </a:rPr>
              <a:t>Audits énergétiques </a:t>
            </a:r>
          </a:p>
          <a:p>
            <a:pPr marL="342900" lvl="2" indent="-342900">
              <a:buFont typeface="Arial" panose="020B0604020202020204" pitchFamily="34" charset="0"/>
              <a:buChar char="•"/>
            </a:pPr>
            <a:r>
              <a:rPr lang="fr-FR" sz="2800" dirty="0">
                <a:latin typeface="Bahnschrift" panose="020B0502040204020203" pitchFamily="34" charset="0"/>
              </a:rPr>
              <a:t>BEGES</a:t>
            </a:r>
          </a:p>
          <a:p>
            <a:pPr marL="342900" lvl="2" indent="-342900">
              <a:buFont typeface="Arial" panose="020B0604020202020204" pitchFamily="34" charset="0"/>
              <a:buChar char="•"/>
            </a:pPr>
            <a:r>
              <a:rPr lang="fr-FR" sz="2800" dirty="0">
                <a:latin typeface="Bahnschrift" panose="020B0502040204020203" pitchFamily="34" charset="0"/>
              </a:rPr>
              <a:t>ENR</a:t>
            </a:r>
          </a:p>
          <a:p>
            <a:pPr marL="342900" lvl="2" indent="-342900">
              <a:buFont typeface="Arial" panose="020B0604020202020204" pitchFamily="34" charset="0"/>
              <a:buChar char="•"/>
            </a:pPr>
            <a:r>
              <a:rPr lang="fr-FR" sz="2800" dirty="0">
                <a:latin typeface="Bahnschrift" panose="020B0502040204020203" pitchFamily="34" charset="0"/>
              </a:rPr>
              <a:t>Rénovation globale</a:t>
            </a:r>
          </a:p>
          <a:p>
            <a:pPr marL="342900" lvl="2" indent="-342900">
              <a:buFont typeface="Arial" panose="020B0604020202020204" pitchFamily="34" charset="0"/>
              <a:buChar char="•"/>
            </a:pPr>
            <a:r>
              <a:rPr lang="fr-FR" sz="2800" dirty="0">
                <a:latin typeface="Bahnschrift" panose="020B0502040204020203" pitchFamily="34" charset="0"/>
              </a:rPr>
              <a:t>Economie circulaire, réduction du plastique</a:t>
            </a:r>
          </a:p>
          <a:p>
            <a:pPr lvl="2"/>
            <a:r>
              <a:rPr lang="fr-FR" sz="2800" b="1" dirty="0">
                <a:solidFill>
                  <a:schemeClr val="tx2"/>
                </a:solidFill>
                <a:latin typeface="Bahnschrift" panose="020B0502040204020203" pitchFamily="34" charset="0"/>
              </a:rPr>
              <a:t>12h25 – 12h30 : A ne pas manquer =&gt; les appels à projets en cours</a:t>
            </a:r>
          </a:p>
          <a:p>
            <a:pPr lvl="0" algn="ctr"/>
            <a:endParaRPr lang="fr-FR" sz="2000" b="1" dirty="0">
              <a:solidFill>
                <a:schemeClr val="accent5">
                  <a:lumMod val="75000"/>
                </a:schemeClr>
              </a:solidFill>
              <a:latin typeface="Bahnschrift" panose="020B0502040204020203" pitchFamily="34" charset="0"/>
            </a:endParaRPr>
          </a:p>
          <a:p>
            <a:pPr lvl="0" algn="ctr"/>
            <a:r>
              <a:rPr lang="fr-FR" sz="2800" b="1" dirty="0">
                <a:solidFill>
                  <a:schemeClr val="accent5">
                    <a:lumMod val="75000"/>
                  </a:schemeClr>
                </a:solidFill>
                <a:latin typeface="Bahnschrift" panose="020B0502040204020203" pitchFamily="34" charset="0"/>
              </a:rPr>
              <a:t>👉​ Echanges tout au long de la présentation</a:t>
            </a:r>
          </a:p>
          <a:p>
            <a:pPr lvl="0" algn="ctr"/>
            <a:r>
              <a:rPr lang="fr-FR" sz="2800" b="1" dirty="0">
                <a:solidFill>
                  <a:schemeClr val="accent5">
                    <a:lumMod val="75000"/>
                  </a:schemeClr>
                </a:solidFill>
                <a:latin typeface="Bahnschrift" panose="020B0502040204020203" pitchFamily="34" charset="0"/>
              </a:rPr>
              <a:t>👋 N’hésitez pas à lever la main pour intervenir ou poser votre question dans le chat</a:t>
            </a:r>
            <a:endParaRPr lang="fr-FR" sz="2800" dirty="0">
              <a:latin typeface="Bahnschrift" panose="020B0502040204020203" pitchFamily="34" charset="0"/>
            </a:endParaRPr>
          </a:p>
          <a:p>
            <a:pPr marL="342900" indent="-342900" algn="l">
              <a:buFontTx/>
              <a:buChar char="-"/>
            </a:pPr>
            <a:endParaRPr lang="fr-FR" sz="2800" dirty="0">
              <a:solidFill>
                <a:schemeClr val="tx1"/>
              </a:solidFill>
              <a:latin typeface="Bahnschrift" panose="020B0502040204020203" pitchFamily="34" charset="0"/>
            </a:endParaRPr>
          </a:p>
        </p:txBody>
      </p:sp>
    </p:spTree>
    <p:extLst>
      <p:ext uri="{BB962C8B-B14F-4D97-AF65-F5344CB8AC3E}">
        <p14:creationId xmlns:p14="http://schemas.microsoft.com/office/powerpoint/2010/main" val="3488169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cee6fad31b_12_0"/>
          <p:cNvSpPr txBox="1">
            <a:spLocks noGrp="1"/>
          </p:cNvSpPr>
          <p:nvPr>
            <p:ph type="title"/>
          </p:nvPr>
        </p:nvSpPr>
        <p:spPr>
          <a:xfrm>
            <a:off x="705250" y="548172"/>
            <a:ext cx="14845500" cy="145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Retour d’Expériences HP Flottante</a:t>
            </a:r>
            <a:endParaRPr dirty="0">
              <a:latin typeface="Bahnschrift" panose="020B0502040204020203" pitchFamily="34" charset="0"/>
            </a:endParaRPr>
          </a:p>
          <a:p>
            <a:pPr marL="0" lvl="0" indent="0" algn="l" rtl="0">
              <a:spcBef>
                <a:spcPts val="0"/>
              </a:spcBef>
              <a:spcAft>
                <a:spcPts val="0"/>
              </a:spcAft>
              <a:buNone/>
            </a:pPr>
            <a:r>
              <a:rPr lang="fr-FR" dirty="0">
                <a:latin typeface="Bahnschrift" panose="020B0502040204020203" pitchFamily="34" charset="0"/>
              </a:rPr>
              <a:t>Site de Sainte Musse - Toulon</a:t>
            </a:r>
            <a:endParaRPr dirty="0">
              <a:latin typeface="Bahnschrift" panose="020B0502040204020203" pitchFamily="34" charset="0"/>
            </a:endParaRPr>
          </a:p>
        </p:txBody>
      </p:sp>
      <p:pic>
        <p:nvPicPr>
          <p:cNvPr id="133" name="Google Shape;133;g3cee6fad31b_12_0"/>
          <p:cNvPicPr preferRelativeResize="0"/>
          <p:nvPr/>
        </p:nvPicPr>
        <p:blipFill>
          <a:blip r:embed="rId3">
            <a:alphaModFix/>
          </a:blip>
          <a:stretch>
            <a:fillRect/>
          </a:stretch>
        </p:blipFill>
        <p:spPr>
          <a:xfrm>
            <a:off x="11588100" y="754873"/>
            <a:ext cx="4086250" cy="1041600"/>
          </a:xfrm>
          <a:prstGeom prst="rect">
            <a:avLst/>
          </a:prstGeom>
          <a:noFill/>
          <a:ln>
            <a:noFill/>
          </a:ln>
        </p:spPr>
      </p:pic>
      <p:sp>
        <p:nvSpPr>
          <p:cNvPr id="134" name="Google Shape;134;g3cee6fad31b_12_0"/>
          <p:cNvSpPr txBox="1"/>
          <p:nvPr/>
        </p:nvSpPr>
        <p:spPr>
          <a:xfrm>
            <a:off x="797800" y="2300425"/>
            <a:ext cx="14660400" cy="887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fr-FR" sz="2200" b="1">
                <a:solidFill>
                  <a:srgbClr val="31B675"/>
                </a:solidFill>
              </a:rPr>
              <a:t>Projet </a:t>
            </a:r>
            <a:r>
              <a:rPr lang="fr-FR" sz="2200" b="1">
                <a:solidFill>
                  <a:srgbClr val="005092"/>
                </a:solidFill>
              </a:rPr>
              <a:t>: </a:t>
            </a:r>
            <a:r>
              <a:rPr lang="fr-FR" sz="2200">
                <a:solidFill>
                  <a:srgbClr val="005092"/>
                </a:solidFill>
              </a:rPr>
              <a:t>  </a:t>
            </a:r>
            <a:r>
              <a:rPr lang="fr-FR" sz="1700" i="1">
                <a:solidFill>
                  <a:srgbClr val="005092"/>
                </a:solidFill>
              </a:rPr>
              <a:t>Optimisation de la compression des groupes froids existants HP-BP flottante</a:t>
            </a:r>
            <a:endParaRPr sz="1700" i="1">
              <a:solidFill>
                <a:srgbClr val="005092"/>
              </a:solidFill>
            </a:endParaRPr>
          </a:p>
          <a:p>
            <a:pPr marL="0" lvl="0" indent="0" algn="l" rtl="0">
              <a:lnSpc>
                <a:spcPct val="90000"/>
              </a:lnSpc>
              <a:spcBef>
                <a:spcPts val="1000"/>
              </a:spcBef>
              <a:spcAft>
                <a:spcPts val="0"/>
              </a:spcAft>
              <a:buClr>
                <a:schemeClr val="dk1"/>
              </a:buClr>
              <a:buSzPts val="1100"/>
              <a:buFont typeface="Arial"/>
              <a:buNone/>
            </a:pPr>
            <a:r>
              <a:rPr lang="fr-FR" sz="1700">
                <a:solidFill>
                  <a:srgbClr val="005092"/>
                </a:solidFill>
              </a:rPr>
              <a:t>Des variateurs de vitesse sont installés sur les ventilateurs permettant d’évacuer les calories des groupes froids et une amélioration du pilotage des compresseurs est opérée. On parle de </a:t>
            </a:r>
            <a:r>
              <a:rPr lang="fr-FR" sz="1700" b="1">
                <a:solidFill>
                  <a:srgbClr val="00B050"/>
                </a:solidFill>
              </a:rPr>
              <a:t>haute pression flottante et basse pression flottante </a:t>
            </a:r>
            <a:r>
              <a:rPr lang="fr-FR" sz="1700">
                <a:solidFill>
                  <a:srgbClr val="005092"/>
                </a:solidFill>
              </a:rPr>
              <a:t>(HP-BP flottantes).</a:t>
            </a:r>
            <a:endParaRPr sz="1700">
              <a:solidFill>
                <a:srgbClr val="005092"/>
              </a:solidFill>
            </a:endParaRPr>
          </a:p>
          <a:p>
            <a:pPr marL="0" lvl="0" indent="0" algn="l" rtl="0">
              <a:lnSpc>
                <a:spcPct val="90000"/>
              </a:lnSpc>
              <a:spcBef>
                <a:spcPts val="1000"/>
              </a:spcBef>
              <a:spcAft>
                <a:spcPts val="0"/>
              </a:spcAft>
              <a:buClr>
                <a:schemeClr val="dk1"/>
              </a:buClr>
              <a:buSzPts val="1100"/>
              <a:buFont typeface="Arial"/>
              <a:buNone/>
            </a:pPr>
            <a:r>
              <a:rPr lang="fr-FR" sz="2200" b="1">
                <a:solidFill>
                  <a:srgbClr val="31B675"/>
                </a:solidFill>
              </a:rPr>
              <a:t>Description du projet :  </a:t>
            </a:r>
            <a:r>
              <a:rPr lang="fr-FR" sz="2900">
                <a:solidFill>
                  <a:srgbClr val="005092"/>
                </a:solidFill>
              </a:rPr>
              <a:t> </a:t>
            </a:r>
            <a:r>
              <a:rPr lang="fr-FR" sz="1700" i="1">
                <a:solidFill>
                  <a:srgbClr val="005092"/>
                </a:solidFill>
              </a:rPr>
              <a:t>L’hôpital de Sainte musse est équipé de </a:t>
            </a:r>
            <a:r>
              <a:rPr lang="fr-FR" sz="1700" b="1" i="1">
                <a:solidFill>
                  <a:srgbClr val="005092"/>
                </a:solidFill>
              </a:rPr>
              <a:t>6 Groupes froids </a:t>
            </a:r>
            <a:r>
              <a:rPr lang="fr-FR" sz="1700" i="1">
                <a:solidFill>
                  <a:srgbClr val="005092"/>
                </a:solidFill>
              </a:rPr>
              <a:t>desservants de l’eau glacée à un régime de 5/12°C pour une </a:t>
            </a:r>
            <a:r>
              <a:rPr lang="fr-FR" sz="1700" b="1" i="1">
                <a:solidFill>
                  <a:srgbClr val="005092"/>
                </a:solidFill>
              </a:rPr>
              <a:t>puissance froid totale de 7,8MW </a:t>
            </a:r>
            <a:r>
              <a:rPr lang="fr-FR" sz="1700" i="1">
                <a:solidFill>
                  <a:srgbClr val="005092"/>
                </a:solidFill>
              </a:rPr>
              <a:t>. La production est centralisée sur le toit du bâtiment énergie; celui-ci étant encloisonné par des murs bétons pour limiter la propagation sonore des groupes. Lors des périodes caniculaires, des soucis de recirculation d’air ont été identifiés, créant des dérives sur les températures de départ. Une étude a été menée pour limiter ce phénomène mais celle-ci remettait en cause la structure même du bâtiment et a été abandonnée. Dalkia, l’exploitant thermique du site à l’époque a proposé l’installation d’une HP flottante permettant d’augmenter la pression de refoulement d’air, de remettre à niveau les équipements datant de 2011 et permettre une économie d’énergie électrique. C’est dans ce contexte que l’opération s’est engagée. L’AMO exploitation nous a fait remarquer que la proposition de Dalkia ne valorisait pas assez bien les CEE. Nous avons donc interrogé directement le fabricant, CARRIER (exclusivité sur ses machines), qui nous a  fait une proposition plus intéressante.</a:t>
            </a:r>
            <a:endParaRPr sz="1700" i="1">
              <a:solidFill>
                <a:srgbClr val="005092"/>
              </a:solidFill>
            </a:endParaRPr>
          </a:p>
          <a:p>
            <a:pPr marL="0" lvl="0" indent="0" algn="l" rtl="0">
              <a:lnSpc>
                <a:spcPct val="115000"/>
              </a:lnSpc>
              <a:spcBef>
                <a:spcPts val="0"/>
              </a:spcBef>
              <a:spcAft>
                <a:spcPts val="0"/>
              </a:spcAft>
              <a:buClr>
                <a:schemeClr val="dk1"/>
              </a:buClr>
              <a:buSzPts val="1100"/>
              <a:buFont typeface="Arial"/>
              <a:buNone/>
            </a:pPr>
            <a:r>
              <a:rPr lang="fr-FR" sz="2200" b="1">
                <a:solidFill>
                  <a:srgbClr val="31B675"/>
                </a:solidFill>
              </a:rPr>
              <a:t>Pilote (Coté Maitrise d’Ouvrage) :</a:t>
            </a:r>
            <a:r>
              <a:rPr lang="fr-FR" sz="2900" b="1">
                <a:solidFill>
                  <a:srgbClr val="31B675"/>
                </a:solidFill>
              </a:rPr>
              <a:t> </a:t>
            </a:r>
            <a:r>
              <a:rPr lang="fr-FR" sz="1700" i="1">
                <a:solidFill>
                  <a:srgbClr val="005092"/>
                </a:solidFill>
              </a:rPr>
              <a:t>Jonathan BERTONE, Responsable des exploitants et chargé d’opérations de travaux</a:t>
            </a:r>
            <a:endParaRPr sz="1700" i="1">
              <a:solidFill>
                <a:srgbClr val="005092"/>
              </a:solidFill>
            </a:endParaRPr>
          </a:p>
          <a:p>
            <a:pPr marL="0" lvl="0" indent="0" algn="l" rtl="0">
              <a:lnSpc>
                <a:spcPct val="115000"/>
              </a:lnSpc>
              <a:spcBef>
                <a:spcPts val="0"/>
              </a:spcBef>
              <a:spcAft>
                <a:spcPts val="0"/>
              </a:spcAft>
              <a:buClr>
                <a:schemeClr val="dk1"/>
              </a:buClr>
              <a:buSzPts val="1100"/>
              <a:buFont typeface="Arial"/>
              <a:buNone/>
            </a:pPr>
            <a:r>
              <a:rPr lang="fr-FR" sz="2200" b="1">
                <a:solidFill>
                  <a:srgbClr val="31B675"/>
                </a:solidFill>
              </a:rPr>
              <a:t>Services Impliqués :  </a:t>
            </a:r>
            <a:r>
              <a:rPr lang="fr-FR" sz="2900" b="1">
                <a:solidFill>
                  <a:srgbClr val="31B675"/>
                </a:solidFill>
              </a:rPr>
              <a:t> </a:t>
            </a:r>
            <a:r>
              <a:rPr lang="fr-FR" sz="1700" i="1">
                <a:solidFill>
                  <a:srgbClr val="005092"/>
                </a:solidFill>
              </a:rPr>
              <a:t>Service technique interne, service comptabilité et marché.</a:t>
            </a:r>
            <a:endParaRPr sz="1700" i="1">
              <a:solidFill>
                <a:srgbClr val="005092"/>
              </a:solidFill>
            </a:endParaRPr>
          </a:p>
          <a:p>
            <a:pPr marL="0" lvl="0" indent="0" algn="l" rtl="0">
              <a:lnSpc>
                <a:spcPct val="115000"/>
              </a:lnSpc>
              <a:spcBef>
                <a:spcPts val="0"/>
              </a:spcBef>
              <a:spcAft>
                <a:spcPts val="0"/>
              </a:spcAft>
              <a:buClr>
                <a:schemeClr val="dk1"/>
              </a:buClr>
              <a:buSzPts val="1100"/>
              <a:buFont typeface="Arial"/>
              <a:buNone/>
            </a:pPr>
            <a:r>
              <a:rPr lang="fr-FR" sz="2200" b="1">
                <a:solidFill>
                  <a:srgbClr val="31B675"/>
                </a:solidFill>
              </a:rPr>
              <a:t>Fiches CEE Mobilisées :</a:t>
            </a:r>
            <a:endParaRPr sz="2900" b="1">
              <a:solidFill>
                <a:srgbClr val="31B675"/>
              </a:solidFill>
            </a:endParaRPr>
          </a:p>
          <a:p>
            <a:pPr marL="0" lvl="0" indent="0" algn="l" rtl="0">
              <a:lnSpc>
                <a:spcPct val="90000"/>
              </a:lnSpc>
              <a:spcBef>
                <a:spcPts val="1000"/>
              </a:spcBef>
              <a:spcAft>
                <a:spcPts val="0"/>
              </a:spcAft>
              <a:buClr>
                <a:schemeClr val="dk1"/>
              </a:buClr>
              <a:buSzPts val="1100"/>
              <a:buFont typeface="Arial"/>
              <a:buNone/>
            </a:pPr>
            <a:r>
              <a:rPr lang="fr-FR" sz="1700">
                <a:solidFill>
                  <a:schemeClr val="dk1"/>
                </a:solidFill>
              </a:rPr>
              <a:t>§</a:t>
            </a:r>
            <a:r>
              <a:rPr lang="fr-FR" sz="1700" i="1">
                <a:solidFill>
                  <a:srgbClr val="005092"/>
                </a:solidFill>
              </a:rPr>
              <a:t> BAT-TH-134 Système de régulation sur un groupe de production de froid permettant d’avoir une haute pression flottante</a:t>
            </a:r>
            <a:endParaRPr sz="1700" i="1">
              <a:solidFill>
                <a:srgbClr val="005092"/>
              </a:solidFill>
            </a:endParaRPr>
          </a:p>
          <a:p>
            <a:pPr marL="0" lvl="0" indent="0" algn="l" rtl="0">
              <a:lnSpc>
                <a:spcPct val="90000"/>
              </a:lnSpc>
              <a:spcBef>
                <a:spcPts val="1000"/>
              </a:spcBef>
              <a:spcAft>
                <a:spcPts val="0"/>
              </a:spcAft>
              <a:buClr>
                <a:schemeClr val="dk1"/>
              </a:buClr>
              <a:buSzPts val="1100"/>
              <a:buFont typeface="Arial"/>
              <a:buNone/>
            </a:pPr>
            <a:r>
              <a:rPr lang="fr-FR" sz="1700">
                <a:solidFill>
                  <a:schemeClr val="dk1"/>
                </a:solidFill>
              </a:rPr>
              <a:t>§</a:t>
            </a:r>
            <a:r>
              <a:rPr lang="fr-FR" sz="1700" i="1">
                <a:solidFill>
                  <a:srgbClr val="005092"/>
                </a:solidFill>
              </a:rPr>
              <a:t>BAT-TH-112 (v.A22.2) : Mise en place d'un système de variation électronique de vitesse (VEV) sur un moteur asynchrone existant dépourvu de ce système, ou neuf, de puissance nominale inférieure ou égale à 3 MW</a:t>
            </a:r>
            <a:endParaRPr sz="1700" i="1">
              <a:solidFill>
                <a:srgbClr val="005092"/>
              </a:solidFill>
            </a:endParaRPr>
          </a:p>
          <a:p>
            <a:pPr marL="0" lvl="0" indent="0" algn="l" rtl="0">
              <a:lnSpc>
                <a:spcPct val="90000"/>
              </a:lnSpc>
              <a:spcBef>
                <a:spcPts val="1000"/>
              </a:spcBef>
              <a:spcAft>
                <a:spcPts val="0"/>
              </a:spcAft>
              <a:buClr>
                <a:schemeClr val="dk1"/>
              </a:buClr>
              <a:buSzPts val="1100"/>
              <a:buFont typeface="Arial"/>
              <a:buNone/>
            </a:pPr>
            <a:r>
              <a:rPr lang="fr-FR" sz="2200" b="1">
                <a:solidFill>
                  <a:srgbClr val="31B675"/>
                </a:solidFill>
              </a:rPr>
              <a:t>Modalité de lancement des travaux : </a:t>
            </a:r>
            <a:r>
              <a:rPr lang="fr-FR" sz="1700" i="1">
                <a:solidFill>
                  <a:srgbClr val="005092"/>
                </a:solidFill>
              </a:rPr>
              <a:t>Fiche CEE basée sur la puissance de froid process/data center/confort nécessaire à l’établissement Commande passée en Hors marché et certificat d’exclusivité avec l’engagement sur la totalité du montant</a:t>
            </a:r>
            <a:endParaRPr sz="1700" i="1">
              <a:solidFill>
                <a:srgbClr val="005092"/>
              </a:solidFill>
            </a:endParaRPr>
          </a:p>
          <a:p>
            <a:pPr marL="0" lvl="0" indent="0" algn="l" rtl="0">
              <a:spcBef>
                <a:spcPts val="0"/>
              </a:spcBef>
              <a:spcAft>
                <a:spcPts val="0"/>
              </a:spcAft>
              <a:buNone/>
            </a:pPr>
            <a:endParaRPr sz="1800">
              <a:solidFill>
                <a:schemeClr val="accen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cee6fad31b_12_11"/>
          <p:cNvSpPr txBox="1">
            <a:spLocks noGrp="1"/>
          </p:cNvSpPr>
          <p:nvPr>
            <p:ph type="title"/>
          </p:nvPr>
        </p:nvSpPr>
        <p:spPr>
          <a:xfrm>
            <a:off x="705250" y="548172"/>
            <a:ext cx="14845500" cy="145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Retour d’Expériences HP Flottante</a:t>
            </a:r>
            <a:endParaRPr dirty="0">
              <a:latin typeface="Bahnschrift" panose="020B0502040204020203" pitchFamily="34" charset="0"/>
            </a:endParaRPr>
          </a:p>
          <a:p>
            <a:pPr marL="0" lvl="0" indent="0" algn="l" rtl="0">
              <a:spcBef>
                <a:spcPts val="0"/>
              </a:spcBef>
              <a:spcAft>
                <a:spcPts val="0"/>
              </a:spcAft>
              <a:buNone/>
            </a:pPr>
            <a:r>
              <a:rPr lang="fr-FR" dirty="0">
                <a:latin typeface="Bahnschrift" panose="020B0502040204020203" pitchFamily="34" charset="0"/>
              </a:rPr>
              <a:t>Site de Sainte Musse - Toulon</a:t>
            </a:r>
            <a:endParaRPr dirty="0">
              <a:latin typeface="Bahnschrift" panose="020B0502040204020203" pitchFamily="34" charset="0"/>
            </a:endParaRPr>
          </a:p>
        </p:txBody>
      </p:sp>
      <p:pic>
        <p:nvPicPr>
          <p:cNvPr id="141" name="Google Shape;141;g3cee6fad31b_12_11"/>
          <p:cNvPicPr preferRelativeResize="0"/>
          <p:nvPr/>
        </p:nvPicPr>
        <p:blipFill>
          <a:blip r:embed="rId3">
            <a:alphaModFix/>
          </a:blip>
          <a:stretch>
            <a:fillRect/>
          </a:stretch>
        </p:blipFill>
        <p:spPr>
          <a:xfrm>
            <a:off x="11588100" y="754873"/>
            <a:ext cx="4086250" cy="1041600"/>
          </a:xfrm>
          <a:prstGeom prst="rect">
            <a:avLst/>
          </a:prstGeom>
          <a:noFill/>
          <a:ln>
            <a:noFill/>
          </a:ln>
        </p:spPr>
      </p:pic>
      <p:sp>
        <p:nvSpPr>
          <p:cNvPr id="142" name="Google Shape;142;g3cee6fad31b_12_11"/>
          <p:cNvSpPr txBox="1"/>
          <p:nvPr/>
        </p:nvSpPr>
        <p:spPr>
          <a:xfrm>
            <a:off x="797800" y="2300425"/>
            <a:ext cx="14660400" cy="887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FR" sz="2400" b="1">
                <a:solidFill>
                  <a:srgbClr val="31B675"/>
                </a:solidFill>
              </a:rPr>
              <a:t>Volume de CEE (MWhCumac) </a:t>
            </a:r>
            <a:r>
              <a:rPr lang="fr-FR" sz="2400" b="1">
                <a:solidFill>
                  <a:srgbClr val="005092"/>
                </a:solidFill>
              </a:rPr>
              <a:t>: </a:t>
            </a:r>
            <a:r>
              <a:rPr lang="fr-FR" sz="2000" i="1">
                <a:solidFill>
                  <a:srgbClr val="005092"/>
                </a:solidFill>
              </a:rPr>
              <a:t>14 650,482</a:t>
            </a:r>
            <a:endParaRPr sz="2000" i="1">
              <a:solidFill>
                <a:srgbClr val="005092"/>
              </a:solidFill>
            </a:endParaRPr>
          </a:p>
          <a:p>
            <a:pPr marL="0" lvl="0" indent="0" algn="l" rtl="0">
              <a:lnSpc>
                <a:spcPct val="90000"/>
              </a:lnSpc>
              <a:spcBef>
                <a:spcPts val="1000"/>
              </a:spcBef>
              <a:spcAft>
                <a:spcPts val="0"/>
              </a:spcAft>
              <a:buNone/>
            </a:pPr>
            <a:endParaRPr sz="600">
              <a:solidFill>
                <a:schemeClr val="dk1"/>
              </a:solidFill>
            </a:endParaRPr>
          </a:p>
          <a:p>
            <a:pPr marL="0" lvl="0" indent="0" algn="l" rtl="0">
              <a:lnSpc>
                <a:spcPct val="90000"/>
              </a:lnSpc>
              <a:spcBef>
                <a:spcPts val="1000"/>
              </a:spcBef>
              <a:spcAft>
                <a:spcPts val="0"/>
              </a:spcAft>
              <a:buNone/>
            </a:pPr>
            <a:r>
              <a:rPr lang="fr-FR" sz="2400" b="1">
                <a:solidFill>
                  <a:srgbClr val="31B675"/>
                </a:solidFill>
              </a:rPr>
              <a:t>Montants des Travaux (Hors CEE) </a:t>
            </a:r>
            <a:r>
              <a:rPr lang="fr-FR" sz="2400" b="1">
                <a:solidFill>
                  <a:srgbClr val="005092"/>
                </a:solidFill>
              </a:rPr>
              <a:t>: </a:t>
            </a:r>
            <a:r>
              <a:rPr lang="fr-FR" sz="2000" i="1">
                <a:solidFill>
                  <a:srgbClr val="005092"/>
                </a:solidFill>
              </a:rPr>
              <a:t>170 040 € TTC</a:t>
            </a:r>
            <a:endParaRPr sz="2000" i="1">
              <a:solidFill>
                <a:srgbClr val="005092"/>
              </a:solidFill>
            </a:endParaRPr>
          </a:p>
          <a:p>
            <a:pPr marL="0" lvl="0" indent="0" algn="l" rtl="0">
              <a:lnSpc>
                <a:spcPct val="90000"/>
              </a:lnSpc>
              <a:spcBef>
                <a:spcPts val="1000"/>
              </a:spcBef>
              <a:spcAft>
                <a:spcPts val="0"/>
              </a:spcAft>
              <a:buNone/>
            </a:pPr>
            <a:r>
              <a:rPr lang="fr-FR" sz="2400" b="1">
                <a:solidFill>
                  <a:srgbClr val="31B675"/>
                </a:solidFill>
              </a:rPr>
              <a:t>Valorisation MWhCumac : </a:t>
            </a:r>
            <a:r>
              <a:rPr lang="fr-FR" sz="2000" i="1">
                <a:solidFill>
                  <a:srgbClr val="005092"/>
                </a:solidFill>
              </a:rPr>
              <a:t>7,5 €/MWhCumac soit 131 888 € TTC pour les travaux -&gt; 77,6 % du montant des travaux</a:t>
            </a:r>
            <a:endParaRPr sz="600">
              <a:solidFill>
                <a:schemeClr val="dk1"/>
              </a:solidFill>
            </a:endParaRPr>
          </a:p>
          <a:p>
            <a:pPr marL="0" lvl="0" indent="0" algn="l" rtl="0">
              <a:lnSpc>
                <a:spcPct val="90000"/>
              </a:lnSpc>
              <a:spcBef>
                <a:spcPts val="1000"/>
              </a:spcBef>
              <a:spcAft>
                <a:spcPts val="0"/>
              </a:spcAft>
              <a:buNone/>
            </a:pPr>
            <a:r>
              <a:rPr lang="fr-FR" sz="2400" b="1">
                <a:solidFill>
                  <a:srgbClr val="31B675"/>
                </a:solidFill>
              </a:rPr>
              <a:t>Études </a:t>
            </a:r>
            <a:r>
              <a:rPr lang="fr-FR" sz="2500" b="1">
                <a:solidFill>
                  <a:srgbClr val="31B675"/>
                </a:solidFill>
              </a:rPr>
              <a:t>réalisées pour définir le besoin : </a:t>
            </a:r>
            <a:r>
              <a:rPr lang="fr-FR" sz="1500" i="1">
                <a:solidFill>
                  <a:srgbClr val="005092"/>
                </a:solidFill>
              </a:rPr>
              <a:t>I</a:t>
            </a:r>
            <a:r>
              <a:rPr lang="fr-FR" sz="1800" i="1">
                <a:solidFill>
                  <a:srgbClr val="005092"/>
                </a:solidFill>
              </a:rPr>
              <a:t>dentification des puissances dédiées au confort, au process et aux data centers</a:t>
            </a:r>
            <a:endParaRPr sz="1800" i="1">
              <a:solidFill>
                <a:srgbClr val="005092"/>
              </a:solidFill>
            </a:endParaRPr>
          </a:p>
          <a:p>
            <a:pPr marL="0" lvl="0" indent="0" algn="l" rtl="0">
              <a:lnSpc>
                <a:spcPct val="90000"/>
              </a:lnSpc>
              <a:spcBef>
                <a:spcPts val="1000"/>
              </a:spcBef>
              <a:spcAft>
                <a:spcPts val="0"/>
              </a:spcAft>
              <a:buNone/>
            </a:pPr>
            <a:r>
              <a:rPr lang="fr-FR" sz="2400" b="1">
                <a:solidFill>
                  <a:srgbClr val="31B675"/>
                </a:solidFill>
              </a:rPr>
              <a:t>Études Obligatoires pour CEE : </a:t>
            </a:r>
            <a:r>
              <a:rPr lang="fr-FR" sz="1800" i="1">
                <a:solidFill>
                  <a:srgbClr val="005092"/>
                </a:solidFill>
              </a:rPr>
              <a:t>Non</a:t>
            </a:r>
            <a:endParaRPr sz="1800" i="1">
              <a:solidFill>
                <a:srgbClr val="005092"/>
              </a:solidFill>
            </a:endParaRPr>
          </a:p>
          <a:p>
            <a:pPr marL="0" lvl="0" indent="0" algn="l" rtl="0">
              <a:lnSpc>
                <a:spcPct val="90000"/>
              </a:lnSpc>
              <a:spcBef>
                <a:spcPts val="1000"/>
              </a:spcBef>
              <a:spcAft>
                <a:spcPts val="0"/>
              </a:spcAft>
              <a:buNone/>
            </a:pPr>
            <a:r>
              <a:rPr lang="fr-FR" sz="2400" b="1">
                <a:solidFill>
                  <a:srgbClr val="31B675"/>
                </a:solidFill>
              </a:rPr>
              <a:t>Durée des Travaux  : </a:t>
            </a:r>
            <a:r>
              <a:rPr lang="fr-FR" sz="1800" i="1">
                <a:solidFill>
                  <a:srgbClr val="005092"/>
                </a:solidFill>
              </a:rPr>
              <a:t>10 mois d’approvisionnement (commande le 13/12/2022), 2 mois de travaux (Réception au 23/11/2023)</a:t>
            </a:r>
            <a:endParaRPr sz="1800" i="1">
              <a:solidFill>
                <a:srgbClr val="005092"/>
              </a:solidFill>
            </a:endParaRPr>
          </a:p>
          <a:p>
            <a:pPr marL="0" lvl="0" indent="0" algn="l" rtl="0">
              <a:lnSpc>
                <a:spcPct val="90000"/>
              </a:lnSpc>
              <a:spcBef>
                <a:spcPts val="1000"/>
              </a:spcBef>
              <a:spcAft>
                <a:spcPts val="0"/>
              </a:spcAft>
              <a:buNone/>
            </a:pPr>
            <a:r>
              <a:rPr lang="fr-FR" sz="2400" b="1">
                <a:solidFill>
                  <a:srgbClr val="31B675"/>
                </a:solidFill>
              </a:rPr>
              <a:t>Difficultés identifiées :</a:t>
            </a:r>
            <a:endParaRPr sz="2400" b="1">
              <a:solidFill>
                <a:srgbClr val="31B675"/>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Validation de la commande en hors marché, accord direction</a:t>
            </a:r>
            <a:endParaRPr sz="2000" i="1">
              <a:solidFill>
                <a:srgbClr val="005092"/>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Formalisme du devis</a:t>
            </a:r>
            <a:endParaRPr sz="2000" i="1">
              <a:solidFill>
                <a:srgbClr val="005092"/>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Engagement financier sur la totalité du montant</a:t>
            </a:r>
            <a:endParaRPr sz="2000" i="1">
              <a:solidFill>
                <a:srgbClr val="005092"/>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Délais d’approvisionnement</a:t>
            </a:r>
            <a:endParaRPr sz="2000" i="1">
              <a:solidFill>
                <a:srgbClr val="005092"/>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Compétences prestataire</a:t>
            </a:r>
            <a:endParaRPr sz="2000" i="1">
              <a:solidFill>
                <a:srgbClr val="005092"/>
              </a:solidFill>
            </a:endParaRPr>
          </a:p>
          <a:p>
            <a:pPr marL="0" lvl="0" indent="0" algn="l" rtl="0">
              <a:lnSpc>
                <a:spcPct val="90000"/>
              </a:lnSpc>
              <a:spcBef>
                <a:spcPts val="1000"/>
              </a:spcBef>
              <a:spcAft>
                <a:spcPts val="0"/>
              </a:spcAft>
              <a:buNone/>
            </a:pPr>
            <a:r>
              <a:rPr lang="fr-FR" sz="2000">
                <a:solidFill>
                  <a:schemeClr val="dk1"/>
                </a:solidFill>
              </a:rPr>
              <a:t>•</a:t>
            </a:r>
            <a:r>
              <a:rPr lang="fr-FR" sz="2000" i="1">
                <a:solidFill>
                  <a:srgbClr val="005092"/>
                </a:solidFill>
              </a:rPr>
              <a:t>Continuité de service</a:t>
            </a:r>
            <a:endParaRPr sz="2000" i="1">
              <a:solidFill>
                <a:srgbClr val="005092"/>
              </a:solidFill>
            </a:endParaRPr>
          </a:p>
          <a:p>
            <a:pPr marL="0" lvl="0" indent="0" algn="l" rtl="0">
              <a:lnSpc>
                <a:spcPct val="90000"/>
              </a:lnSpc>
              <a:spcBef>
                <a:spcPts val="1000"/>
              </a:spcBef>
              <a:spcAft>
                <a:spcPts val="0"/>
              </a:spcAft>
              <a:buNone/>
            </a:pPr>
            <a:endParaRPr sz="2100" b="1">
              <a:solidFill>
                <a:srgbClr val="31B675"/>
              </a:solidFill>
            </a:endParaRPr>
          </a:p>
          <a:p>
            <a:pPr marL="0" lvl="0" indent="0" algn="l" rtl="0">
              <a:spcBef>
                <a:spcPts val="0"/>
              </a:spcBef>
              <a:spcAft>
                <a:spcPts val="0"/>
              </a:spcAft>
              <a:buNone/>
            </a:pPr>
            <a:endParaRPr sz="100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sp>
        <p:nvSpPr>
          <p:cNvPr id="148" name="Google Shape;148;g3cee6fad31b_12_34"/>
          <p:cNvSpPr txBox="1">
            <a:spLocks noGrp="1"/>
          </p:cNvSpPr>
          <p:nvPr>
            <p:ph type="title"/>
          </p:nvPr>
        </p:nvSpPr>
        <p:spPr>
          <a:xfrm>
            <a:off x="705250" y="548172"/>
            <a:ext cx="14845500" cy="145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Retour d’Expériences HP Flottante</a:t>
            </a:r>
            <a:endParaRPr dirty="0">
              <a:latin typeface="Bahnschrift" panose="020B0502040204020203" pitchFamily="34" charset="0"/>
            </a:endParaRPr>
          </a:p>
          <a:p>
            <a:pPr marL="0" lvl="0" indent="0" algn="l" rtl="0">
              <a:spcBef>
                <a:spcPts val="0"/>
              </a:spcBef>
              <a:spcAft>
                <a:spcPts val="0"/>
              </a:spcAft>
              <a:buNone/>
            </a:pPr>
            <a:r>
              <a:rPr lang="fr-FR" dirty="0">
                <a:latin typeface="Bahnschrift" panose="020B0502040204020203" pitchFamily="34" charset="0"/>
              </a:rPr>
              <a:t>Site de Sainte Musse – Toulon</a:t>
            </a:r>
            <a:endParaRPr dirty="0">
              <a:latin typeface="Bahnschrift" panose="020B0502040204020203" pitchFamily="34" charset="0"/>
            </a:endParaRPr>
          </a:p>
        </p:txBody>
      </p:sp>
      <p:pic>
        <p:nvPicPr>
          <p:cNvPr id="149" name="Google Shape;149;g3cee6fad31b_12_34"/>
          <p:cNvPicPr preferRelativeResize="0"/>
          <p:nvPr/>
        </p:nvPicPr>
        <p:blipFill>
          <a:blip r:embed="rId3">
            <a:alphaModFix/>
          </a:blip>
          <a:stretch>
            <a:fillRect/>
          </a:stretch>
        </p:blipFill>
        <p:spPr>
          <a:xfrm>
            <a:off x="11588100" y="754873"/>
            <a:ext cx="4086250" cy="1041600"/>
          </a:xfrm>
          <a:prstGeom prst="rect">
            <a:avLst/>
          </a:prstGeom>
          <a:noFill/>
          <a:ln>
            <a:noFill/>
          </a:ln>
        </p:spPr>
      </p:pic>
      <p:pic>
        <p:nvPicPr>
          <p:cNvPr id="150" name="Google Shape;150;g3cee6fad31b_12_34"/>
          <p:cNvPicPr preferRelativeResize="0"/>
          <p:nvPr/>
        </p:nvPicPr>
        <p:blipFill>
          <a:blip r:embed="rId4">
            <a:alphaModFix/>
          </a:blip>
          <a:stretch>
            <a:fillRect/>
          </a:stretch>
        </p:blipFill>
        <p:spPr>
          <a:xfrm>
            <a:off x="211050" y="2343175"/>
            <a:ext cx="15463301" cy="7505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89BF-BA47-93C2-8894-16B76BD80FA1}"/>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FBA166D-BC27-ED7D-A935-34C70E353534}"/>
              </a:ext>
            </a:extLst>
          </p:cNvPr>
          <p:cNvSpPr>
            <a:spLocks noGrp="1"/>
          </p:cNvSpPr>
          <p:nvPr>
            <p:ph type="title"/>
          </p:nvPr>
        </p:nvSpPr>
        <p:spPr/>
        <p:txBody>
          <a:bodyPr/>
          <a:lstStyle/>
          <a:p>
            <a:r>
              <a:rPr lang="fr-FR" dirty="0"/>
              <a:t>Audits énergétiques</a:t>
            </a:r>
          </a:p>
        </p:txBody>
      </p:sp>
    </p:spTree>
    <p:extLst>
      <p:ext uri="{BB962C8B-B14F-4D97-AF65-F5344CB8AC3E}">
        <p14:creationId xmlns:p14="http://schemas.microsoft.com/office/powerpoint/2010/main" val="220851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72BEC68E-BD56-4BD3-6106-B80B885D4CE1}"/>
            </a:ext>
          </a:extLst>
        </p:cNvPr>
        <p:cNvGrpSpPr/>
        <p:nvPr/>
      </p:nvGrpSpPr>
      <p:grpSpPr>
        <a:xfrm>
          <a:off x="0" y="0"/>
          <a:ext cx="0" cy="0"/>
          <a:chOff x="0" y="0"/>
          <a:chExt cx="0" cy="0"/>
        </a:xfrm>
      </p:grpSpPr>
      <p:sp>
        <p:nvSpPr>
          <p:cNvPr id="140" name="Google Shape;140;g3cee6fad31b_12_11">
            <a:extLst>
              <a:ext uri="{FF2B5EF4-FFF2-40B4-BE49-F238E27FC236}">
                <a16:creationId xmlns:a16="http://schemas.microsoft.com/office/drawing/2014/main" id="{7BDB8F4A-146E-7982-E7EC-ED28FF46D70A}"/>
              </a:ext>
            </a:extLst>
          </p:cNvPr>
          <p:cNvSpPr txBox="1">
            <a:spLocks noGrp="1"/>
          </p:cNvSpPr>
          <p:nvPr>
            <p:ph type="title"/>
          </p:nvPr>
        </p:nvSpPr>
        <p:spPr>
          <a:xfrm>
            <a:off x="705250" y="548172"/>
            <a:ext cx="14845500" cy="145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Fiche technico-économique</a:t>
            </a:r>
            <a:endParaRPr dirty="0">
              <a:latin typeface="Bahnschrift" panose="020B0502040204020203" pitchFamily="34" charset="0"/>
            </a:endParaRPr>
          </a:p>
        </p:txBody>
      </p:sp>
      <p:sp>
        <p:nvSpPr>
          <p:cNvPr id="142" name="Google Shape;142;g3cee6fad31b_12_11">
            <a:extLst>
              <a:ext uri="{FF2B5EF4-FFF2-40B4-BE49-F238E27FC236}">
                <a16:creationId xmlns:a16="http://schemas.microsoft.com/office/drawing/2014/main" id="{E94D23A2-C14F-EAAA-CC6B-F68122122CDA}"/>
              </a:ext>
            </a:extLst>
          </p:cNvPr>
          <p:cNvSpPr txBox="1"/>
          <p:nvPr/>
        </p:nvSpPr>
        <p:spPr>
          <a:xfrm>
            <a:off x="797800" y="2300425"/>
            <a:ext cx="14660400" cy="887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FR" sz="2400" b="1" dirty="0">
                <a:solidFill>
                  <a:srgbClr val="31B675"/>
                </a:solidFill>
                <a:latin typeface="Bahnschrift" panose="020B0502040204020203" pitchFamily="34" charset="0"/>
              </a:rPr>
              <a:t>Fiche réalisée après la première visite</a:t>
            </a:r>
          </a:p>
          <a:p>
            <a:pPr marL="0" lvl="0" indent="0" algn="l" rtl="0">
              <a:lnSpc>
                <a:spcPct val="90000"/>
              </a:lnSpc>
              <a:spcBef>
                <a:spcPts val="1000"/>
              </a:spcBef>
              <a:spcAft>
                <a:spcPts val="0"/>
              </a:spcAft>
              <a:buNone/>
            </a:pPr>
            <a:r>
              <a:rPr lang="fr-FR" sz="2400" b="1" i="1" dirty="0">
                <a:solidFill>
                  <a:srgbClr val="31B675"/>
                </a:solidFill>
                <a:latin typeface="Bahnschrift" panose="020B0502040204020203" pitchFamily="34" charset="0"/>
              </a:rPr>
              <a:t>Nesrine NEFZI</a:t>
            </a:r>
          </a:p>
          <a:p>
            <a:pPr marL="0" lvl="0" indent="0" algn="l" rtl="0">
              <a:lnSpc>
                <a:spcPct val="90000"/>
              </a:lnSpc>
              <a:spcBef>
                <a:spcPts val="1000"/>
              </a:spcBef>
              <a:spcAft>
                <a:spcPts val="0"/>
              </a:spcAft>
              <a:buNone/>
            </a:pPr>
            <a:r>
              <a:rPr lang="fr-FR" sz="2400" b="1" i="1" dirty="0">
                <a:solidFill>
                  <a:srgbClr val="31B675"/>
                </a:solidFill>
                <a:latin typeface="Bahnschrift" panose="020B0502040204020203" pitchFamily="34" charset="0"/>
              </a:rPr>
              <a:t>CTEES/ Econome de flux EHPAD06</a:t>
            </a:r>
            <a:endParaRPr sz="2000" i="1" dirty="0">
              <a:solidFill>
                <a:srgbClr val="005092"/>
              </a:solidFill>
              <a:latin typeface="Bahnschrift" panose="020B0502040204020203" pitchFamily="34" charset="0"/>
            </a:endParaRPr>
          </a:p>
          <a:p>
            <a:pPr marL="0" lvl="0" indent="0" algn="l" rtl="0">
              <a:lnSpc>
                <a:spcPct val="90000"/>
              </a:lnSpc>
              <a:spcBef>
                <a:spcPts val="1000"/>
              </a:spcBef>
              <a:spcAft>
                <a:spcPts val="0"/>
              </a:spcAft>
              <a:buNone/>
            </a:pPr>
            <a:endParaRPr sz="2100" b="1" dirty="0">
              <a:solidFill>
                <a:srgbClr val="31B675"/>
              </a:solidFill>
            </a:endParaRPr>
          </a:p>
          <a:p>
            <a:pPr marL="0" lvl="0" indent="0" algn="l" rtl="0">
              <a:spcBef>
                <a:spcPts val="0"/>
              </a:spcBef>
              <a:spcAft>
                <a:spcPts val="0"/>
              </a:spcAft>
              <a:buNone/>
            </a:pPr>
            <a:endParaRPr sz="1000" dirty="0">
              <a:solidFill>
                <a:schemeClr val="accent2"/>
              </a:solidFill>
            </a:endParaRPr>
          </a:p>
        </p:txBody>
      </p:sp>
      <p:pic>
        <p:nvPicPr>
          <p:cNvPr id="3" name="Image 2">
            <a:extLst>
              <a:ext uri="{FF2B5EF4-FFF2-40B4-BE49-F238E27FC236}">
                <a16:creationId xmlns:a16="http://schemas.microsoft.com/office/drawing/2014/main" id="{927D45A7-5EE8-122B-B848-153DD516D6BB}"/>
              </a:ext>
            </a:extLst>
          </p:cNvPr>
          <p:cNvPicPr>
            <a:picLocks noChangeAspect="1"/>
          </p:cNvPicPr>
          <p:nvPr/>
        </p:nvPicPr>
        <p:blipFill>
          <a:blip r:embed="rId3"/>
          <a:stretch>
            <a:fillRect/>
          </a:stretch>
        </p:blipFill>
        <p:spPr>
          <a:xfrm>
            <a:off x="9110314" y="301787"/>
            <a:ext cx="6884429" cy="8805018"/>
          </a:xfrm>
          <a:prstGeom prst="rect">
            <a:avLst/>
          </a:prstGeom>
        </p:spPr>
      </p:pic>
    </p:spTree>
    <p:extLst>
      <p:ext uri="{BB962C8B-B14F-4D97-AF65-F5344CB8AC3E}">
        <p14:creationId xmlns:p14="http://schemas.microsoft.com/office/powerpoint/2010/main" val="1983038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ce9babbd14_4_0"/>
          <p:cNvSpPr txBox="1">
            <a:spLocks noGrp="1"/>
          </p:cNvSpPr>
          <p:nvPr>
            <p:ph type="title"/>
          </p:nvPr>
        </p:nvSpPr>
        <p:spPr>
          <a:xfrm>
            <a:off x="673768" y="341465"/>
            <a:ext cx="14845500" cy="1868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CHU DE NICE : </a:t>
            </a:r>
            <a:r>
              <a:rPr lang="fr-FR" dirty="0">
                <a:solidFill>
                  <a:srgbClr val="FFFFFF"/>
                </a:solidFill>
                <a:latin typeface="Bahnschrift" panose="020B0502040204020203" pitchFamily="34" charset="0"/>
              </a:rPr>
              <a:t>AUDIT ENERGETIQUE</a:t>
            </a:r>
            <a:endParaRPr dirty="0">
              <a:latin typeface="Bahnschrift" panose="020B0502040204020203" pitchFamily="34" charset="0"/>
            </a:endParaRPr>
          </a:p>
        </p:txBody>
      </p:sp>
      <p:pic>
        <p:nvPicPr>
          <p:cNvPr id="171" name="Google Shape;171;g3ce9babbd14_4_0"/>
          <p:cNvPicPr preferRelativeResize="0"/>
          <p:nvPr/>
        </p:nvPicPr>
        <p:blipFill>
          <a:blip r:embed="rId3">
            <a:alphaModFix/>
          </a:blip>
          <a:stretch>
            <a:fillRect/>
          </a:stretch>
        </p:blipFill>
        <p:spPr>
          <a:xfrm>
            <a:off x="245975" y="2209875"/>
            <a:ext cx="8007499" cy="6788975"/>
          </a:xfrm>
          <a:prstGeom prst="rect">
            <a:avLst/>
          </a:prstGeom>
          <a:noFill/>
          <a:ln>
            <a:noFill/>
          </a:ln>
        </p:spPr>
      </p:pic>
      <p:pic>
        <p:nvPicPr>
          <p:cNvPr id="172" name="Google Shape;172;g3ce9babbd14_4_0"/>
          <p:cNvPicPr preferRelativeResize="0"/>
          <p:nvPr/>
        </p:nvPicPr>
        <p:blipFill>
          <a:blip r:embed="rId4">
            <a:alphaModFix/>
          </a:blip>
          <a:stretch>
            <a:fillRect/>
          </a:stretch>
        </p:blipFill>
        <p:spPr>
          <a:xfrm>
            <a:off x="8248500" y="2362275"/>
            <a:ext cx="8007500" cy="65143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cfc3822da3_2_0"/>
          <p:cNvSpPr txBox="1">
            <a:spLocks noGrp="1"/>
          </p:cNvSpPr>
          <p:nvPr>
            <p:ph type="title"/>
          </p:nvPr>
        </p:nvSpPr>
        <p:spPr>
          <a:xfrm>
            <a:off x="673768" y="341465"/>
            <a:ext cx="14845500" cy="1868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Hôpital Saint Joseph: AUDIT ÉNERGÉTIQUE </a:t>
            </a:r>
            <a:endParaRPr dirty="0">
              <a:latin typeface="Bahnschrift" panose="020B0502040204020203" pitchFamily="34" charset="0"/>
            </a:endParaRPr>
          </a:p>
        </p:txBody>
      </p:sp>
      <p:grpSp>
        <p:nvGrpSpPr>
          <p:cNvPr id="2" name="Groupe 1">
            <a:extLst>
              <a:ext uri="{FF2B5EF4-FFF2-40B4-BE49-F238E27FC236}">
                <a16:creationId xmlns:a16="http://schemas.microsoft.com/office/drawing/2014/main" id="{D4FDE984-DA52-E76B-1EAB-9A799B65B8A7}"/>
              </a:ext>
            </a:extLst>
          </p:cNvPr>
          <p:cNvGrpSpPr/>
          <p:nvPr/>
        </p:nvGrpSpPr>
        <p:grpSpPr>
          <a:xfrm>
            <a:off x="809998" y="2209865"/>
            <a:ext cx="4749114" cy="3594724"/>
            <a:chOff x="3726180" y="1570037"/>
            <a:chExt cx="4739640" cy="3717925"/>
          </a:xfrm>
        </p:grpSpPr>
        <p:pic>
          <p:nvPicPr>
            <p:cNvPr id="3" name="Image 2">
              <a:extLst>
                <a:ext uri="{FF2B5EF4-FFF2-40B4-BE49-F238E27FC236}">
                  <a16:creationId xmlns:a16="http://schemas.microsoft.com/office/drawing/2014/main" id="{8FC84421-2BD0-2A3D-CD0C-D8739F832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180" y="1570037"/>
              <a:ext cx="4739640" cy="3717925"/>
            </a:xfrm>
            <a:prstGeom prst="rect">
              <a:avLst/>
            </a:prstGeom>
            <a:ln w="12700">
              <a:solidFill>
                <a:srgbClr val="5FCBEF">
                  <a:lumMod val="60000"/>
                  <a:lumOff val="40000"/>
                </a:srgbClr>
              </a:solidFill>
            </a:ln>
          </p:spPr>
        </p:pic>
        <p:pic>
          <p:nvPicPr>
            <p:cNvPr id="4" name="Image 3" descr="Une image contenant aéronef&#10;&#10;Description générée automatiquement">
              <a:extLst>
                <a:ext uri="{FF2B5EF4-FFF2-40B4-BE49-F238E27FC236}">
                  <a16:creationId xmlns:a16="http://schemas.microsoft.com/office/drawing/2014/main" id="{09197F69-A909-35BD-579A-EDA3F8800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91151">
              <a:off x="7726045" y="1733867"/>
              <a:ext cx="645795" cy="671830"/>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 name="Forme libre : forme 4">
              <a:extLst>
                <a:ext uri="{FF2B5EF4-FFF2-40B4-BE49-F238E27FC236}">
                  <a16:creationId xmlns:a16="http://schemas.microsoft.com/office/drawing/2014/main" id="{75E4148C-1393-3193-C9B2-6AAFF206F461}"/>
                </a:ext>
              </a:extLst>
            </p:cNvPr>
            <p:cNvSpPr/>
            <p:nvPr/>
          </p:nvSpPr>
          <p:spPr>
            <a:xfrm>
              <a:off x="4433570" y="2862897"/>
              <a:ext cx="2891155" cy="2129155"/>
            </a:xfrm>
            <a:custGeom>
              <a:avLst/>
              <a:gdLst>
                <a:gd name="connsiteX0" fmla="*/ 8466 w 2891366"/>
                <a:gd name="connsiteY0" fmla="*/ 397933 h 2129367"/>
                <a:gd name="connsiteX1" fmla="*/ 1092200 w 2891366"/>
                <a:gd name="connsiteY1" fmla="*/ 321733 h 2129367"/>
                <a:gd name="connsiteX2" fmla="*/ 1075266 w 2891366"/>
                <a:gd name="connsiteY2" fmla="*/ 224367 h 2129367"/>
                <a:gd name="connsiteX3" fmla="*/ 1443566 w 2891366"/>
                <a:gd name="connsiteY3" fmla="*/ 224367 h 2129367"/>
                <a:gd name="connsiteX4" fmla="*/ 1409700 w 2891366"/>
                <a:gd name="connsiteY4" fmla="*/ 0 h 2129367"/>
                <a:gd name="connsiteX5" fmla="*/ 1794933 w 2891366"/>
                <a:gd name="connsiteY5" fmla="*/ 0 h 2129367"/>
                <a:gd name="connsiteX6" fmla="*/ 1837266 w 2891366"/>
                <a:gd name="connsiteY6" fmla="*/ 330200 h 2129367"/>
                <a:gd name="connsiteX7" fmla="*/ 2891366 w 2891366"/>
                <a:gd name="connsiteY7" fmla="*/ 317500 h 2129367"/>
                <a:gd name="connsiteX8" fmla="*/ 2582333 w 2891366"/>
                <a:gd name="connsiteY8" fmla="*/ 1121833 h 2129367"/>
                <a:gd name="connsiteX9" fmla="*/ 2074333 w 2891366"/>
                <a:gd name="connsiteY9" fmla="*/ 1697567 h 2129367"/>
                <a:gd name="connsiteX10" fmla="*/ 1892300 w 2891366"/>
                <a:gd name="connsiteY10" fmla="*/ 2036233 h 2129367"/>
                <a:gd name="connsiteX11" fmla="*/ 1706033 w 2891366"/>
                <a:gd name="connsiteY11" fmla="*/ 2129367 h 2129367"/>
                <a:gd name="connsiteX12" fmla="*/ 1722966 w 2891366"/>
                <a:gd name="connsiteY12" fmla="*/ 1710267 h 2129367"/>
                <a:gd name="connsiteX13" fmla="*/ 1799166 w 2891366"/>
                <a:gd name="connsiteY13" fmla="*/ 1718733 h 2129367"/>
                <a:gd name="connsiteX14" fmla="*/ 2374900 w 2891366"/>
                <a:gd name="connsiteY14" fmla="*/ 973667 h 2129367"/>
                <a:gd name="connsiteX15" fmla="*/ 2328333 w 2891366"/>
                <a:gd name="connsiteY15" fmla="*/ 833967 h 2129367"/>
                <a:gd name="connsiteX16" fmla="*/ 2226733 w 2891366"/>
                <a:gd name="connsiteY16" fmla="*/ 829733 h 2129367"/>
                <a:gd name="connsiteX17" fmla="*/ 2218266 w 2891366"/>
                <a:gd name="connsiteY17" fmla="*/ 999067 h 2129367"/>
                <a:gd name="connsiteX18" fmla="*/ 1337733 w 2891366"/>
                <a:gd name="connsiteY18" fmla="*/ 1041400 h 2129367"/>
                <a:gd name="connsiteX19" fmla="*/ 1337733 w 2891366"/>
                <a:gd name="connsiteY19" fmla="*/ 927100 h 2129367"/>
                <a:gd name="connsiteX20" fmla="*/ 1168400 w 2891366"/>
                <a:gd name="connsiteY20" fmla="*/ 982133 h 2129367"/>
                <a:gd name="connsiteX21" fmla="*/ 1143000 w 2891366"/>
                <a:gd name="connsiteY21" fmla="*/ 1651000 h 2129367"/>
                <a:gd name="connsiteX22" fmla="*/ 656166 w 2891366"/>
                <a:gd name="connsiteY22" fmla="*/ 1663700 h 2129367"/>
                <a:gd name="connsiteX23" fmla="*/ 656166 w 2891366"/>
                <a:gd name="connsiteY23" fmla="*/ 1456267 h 2129367"/>
                <a:gd name="connsiteX24" fmla="*/ 952500 w 2891366"/>
                <a:gd name="connsiteY24" fmla="*/ 1452033 h 2129367"/>
                <a:gd name="connsiteX25" fmla="*/ 914400 w 2891366"/>
                <a:gd name="connsiteY25" fmla="*/ 1079500 h 2129367"/>
                <a:gd name="connsiteX26" fmla="*/ 105833 w 2891366"/>
                <a:gd name="connsiteY26" fmla="*/ 1172633 h 2129367"/>
                <a:gd name="connsiteX27" fmla="*/ 97366 w 2891366"/>
                <a:gd name="connsiteY27" fmla="*/ 808567 h 2129367"/>
                <a:gd name="connsiteX28" fmla="*/ 1147233 w 2891366"/>
                <a:gd name="connsiteY28" fmla="*/ 787400 h 2129367"/>
                <a:gd name="connsiteX29" fmla="*/ 1134533 w 2891366"/>
                <a:gd name="connsiteY29" fmla="*/ 546100 h 2129367"/>
                <a:gd name="connsiteX30" fmla="*/ 0 w 2891366"/>
                <a:gd name="connsiteY30" fmla="*/ 613833 h 2129367"/>
                <a:gd name="connsiteX31" fmla="*/ 8466 w 2891366"/>
                <a:gd name="connsiteY31" fmla="*/ 397933 h 212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1366" h="2129367">
                  <a:moveTo>
                    <a:pt x="8466" y="397933"/>
                  </a:moveTo>
                  <a:lnTo>
                    <a:pt x="1092200" y="321733"/>
                  </a:lnTo>
                  <a:lnTo>
                    <a:pt x="1075266" y="224367"/>
                  </a:lnTo>
                  <a:lnTo>
                    <a:pt x="1443566" y="224367"/>
                  </a:lnTo>
                  <a:lnTo>
                    <a:pt x="1409700" y="0"/>
                  </a:lnTo>
                  <a:lnTo>
                    <a:pt x="1794933" y="0"/>
                  </a:lnTo>
                  <a:lnTo>
                    <a:pt x="1837266" y="330200"/>
                  </a:lnTo>
                  <a:lnTo>
                    <a:pt x="2891366" y="317500"/>
                  </a:lnTo>
                  <a:lnTo>
                    <a:pt x="2582333" y="1121833"/>
                  </a:lnTo>
                  <a:lnTo>
                    <a:pt x="2074333" y="1697567"/>
                  </a:lnTo>
                  <a:lnTo>
                    <a:pt x="1892300" y="2036233"/>
                  </a:lnTo>
                  <a:lnTo>
                    <a:pt x="1706033" y="2129367"/>
                  </a:lnTo>
                  <a:lnTo>
                    <a:pt x="1722966" y="1710267"/>
                  </a:lnTo>
                  <a:lnTo>
                    <a:pt x="1799166" y="1718733"/>
                  </a:lnTo>
                  <a:lnTo>
                    <a:pt x="2374900" y="973667"/>
                  </a:lnTo>
                  <a:lnTo>
                    <a:pt x="2328333" y="833967"/>
                  </a:lnTo>
                  <a:lnTo>
                    <a:pt x="2226733" y="829733"/>
                  </a:lnTo>
                  <a:lnTo>
                    <a:pt x="2218266" y="999067"/>
                  </a:lnTo>
                  <a:lnTo>
                    <a:pt x="1337733" y="1041400"/>
                  </a:lnTo>
                  <a:lnTo>
                    <a:pt x="1337733" y="927100"/>
                  </a:lnTo>
                  <a:lnTo>
                    <a:pt x="1168400" y="982133"/>
                  </a:lnTo>
                  <a:lnTo>
                    <a:pt x="1143000" y="1651000"/>
                  </a:lnTo>
                  <a:lnTo>
                    <a:pt x="656166" y="1663700"/>
                  </a:lnTo>
                  <a:lnTo>
                    <a:pt x="656166" y="1456267"/>
                  </a:lnTo>
                  <a:lnTo>
                    <a:pt x="952500" y="1452033"/>
                  </a:lnTo>
                  <a:lnTo>
                    <a:pt x="914400" y="1079500"/>
                  </a:lnTo>
                  <a:lnTo>
                    <a:pt x="105833" y="1172633"/>
                  </a:lnTo>
                  <a:lnTo>
                    <a:pt x="97366" y="808567"/>
                  </a:lnTo>
                  <a:lnTo>
                    <a:pt x="1147233" y="787400"/>
                  </a:lnTo>
                  <a:lnTo>
                    <a:pt x="1134533" y="546100"/>
                  </a:lnTo>
                  <a:lnTo>
                    <a:pt x="0" y="613833"/>
                  </a:lnTo>
                  <a:lnTo>
                    <a:pt x="8466" y="397933"/>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Forme libre : forme 5">
              <a:extLst>
                <a:ext uri="{FF2B5EF4-FFF2-40B4-BE49-F238E27FC236}">
                  <a16:creationId xmlns:a16="http://schemas.microsoft.com/office/drawing/2014/main" id="{9228F06E-B88C-4758-2518-0AE1D8A35C7F}"/>
                </a:ext>
              </a:extLst>
            </p:cNvPr>
            <p:cNvSpPr/>
            <p:nvPr/>
          </p:nvSpPr>
          <p:spPr>
            <a:xfrm>
              <a:off x="3728720" y="3682047"/>
              <a:ext cx="918210" cy="816610"/>
            </a:xfrm>
            <a:custGeom>
              <a:avLst/>
              <a:gdLst>
                <a:gd name="connsiteX0" fmla="*/ 0 w 918633"/>
                <a:gd name="connsiteY0" fmla="*/ 12700 h 817033"/>
                <a:gd name="connsiteX1" fmla="*/ 499533 w 918633"/>
                <a:gd name="connsiteY1" fmla="*/ 0 h 817033"/>
                <a:gd name="connsiteX2" fmla="*/ 503767 w 918633"/>
                <a:gd name="connsiteY2" fmla="*/ 567266 h 817033"/>
                <a:gd name="connsiteX3" fmla="*/ 914400 w 918633"/>
                <a:gd name="connsiteY3" fmla="*/ 613833 h 817033"/>
                <a:gd name="connsiteX4" fmla="*/ 918633 w 918633"/>
                <a:gd name="connsiteY4" fmla="*/ 817033 h 817033"/>
                <a:gd name="connsiteX5" fmla="*/ 29633 w 918633"/>
                <a:gd name="connsiteY5" fmla="*/ 728133 h 817033"/>
                <a:gd name="connsiteX6" fmla="*/ 0 w 918633"/>
                <a:gd name="connsiteY6" fmla="*/ 12700 h 81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633" h="817033">
                  <a:moveTo>
                    <a:pt x="0" y="12700"/>
                  </a:moveTo>
                  <a:lnTo>
                    <a:pt x="499533" y="0"/>
                  </a:lnTo>
                  <a:cubicBezTo>
                    <a:pt x="500944" y="189089"/>
                    <a:pt x="502356" y="378177"/>
                    <a:pt x="503767" y="567266"/>
                  </a:cubicBezTo>
                  <a:lnTo>
                    <a:pt x="914400" y="613833"/>
                  </a:lnTo>
                  <a:lnTo>
                    <a:pt x="918633" y="817033"/>
                  </a:lnTo>
                  <a:lnTo>
                    <a:pt x="29633" y="728133"/>
                  </a:lnTo>
                  <a:lnTo>
                    <a:pt x="0" y="12700"/>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Forme libre : forme 6">
              <a:extLst>
                <a:ext uri="{FF2B5EF4-FFF2-40B4-BE49-F238E27FC236}">
                  <a16:creationId xmlns:a16="http://schemas.microsoft.com/office/drawing/2014/main" id="{91E9BC42-6768-9ABB-5646-B60D7A7E6438}"/>
                </a:ext>
              </a:extLst>
            </p:cNvPr>
            <p:cNvSpPr/>
            <p:nvPr/>
          </p:nvSpPr>
          <p:spPr>
            <a:xfrm>
              <a:off x="6402070" y="2126297"/>
              <a:ext cx="389255" cy="325755"/>
            </a:xfrm>
            <a:custGeom>
              <a:avLst/>
              <a:gdLst>
                <a:gd name="connsiteX0" fmla="*/ 0 w 389466"/>
                <a:gd name="connsiteY0" fmla="*/ 207434 h 325967"/>
                <a:gd name="connsiteX1" fmla="*/ 325966 w 389466"/>
                <a:gd name="connsiteY1" fmla="*/ 325967 h 325967"/>
                <a:gd name="connsiteX2" fmla="*/ 389466 w 389466"/>
                <a:gd name="connsiteY2" fmla="*/ 143934 h 325967"/>
                <a:gd name="connsiteX3" fmla="*/ 88900 w 389466"/>
                <a:gd name="connsiteY3" fmla="*/ 0 h 325967"/>
                <a:gd name="connsiteX4" fmla="*/ 0 w 389466"/>
                <a:gd name="connsiteY4" fmla="*/ 207434 h 32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6" h="325967">
                  <a:moveTo>
                    <a:pt x="0" y="207434"/>
                  </a:moveTo>
                  <a:lnTo>
                    <a:pt x="325966" y="325967"/>
                  </a:lnTo>
                  <a:lnTo>
                    <a:pt x="389466" y="143934"/>
                  </a:lnTo>
                  <a:lnTo>
                    <a:pt x="88900" y="0"/>
                  </a:lnTo>
                  <a:lnTo>
                    <a:pt x="0" y="207434"/>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Forme libre : forme 7">
              <a:extLst>
                <a:ext uri="{FF2B5EF4-FFF2-40B4-BE49-F238E27FC236}">
                  <a16:creationId xmlns:a16="http://schemas.microsoft.com/office/drawing/2014/main" id="{0A86BE02-1D74-933D-7894-50564B99EBFE}"/>
                </a:ext>
              </a:extLst>
            </p:cNvPr>
            <p:cNvSpPr/>
            <p:nvPr/>
          </p:nvSpPr>
          <p:spPr>
            <a:xfrm>
              <a:off x="4839970" y="1637347"/>
              <a:ext cx="467360" cy="319405"/>
            </a:xfrm>
            <a:custGeom>
              <a:avLst/>
              <a:gdLst>
                <a:gd name="connsiteX0" fmla="*/ 46567 w 563034"/>
                <a:gd name="connsiteY0" fmla="*/ 0 h 364067"/>
                <a:gd name="connsiteX1" fmla="*/ 0 w 563034"/>
                <a:gd name="connsiteY1" fmla="*/ 198967 h 364067"/>
                <a:gd name="connsiteX2" fmla="*/ 533400 w 563034"/>
                <a:gd name="connsiteY2" fmla="*/ 364067 h 364067"/>
                <a:gd name="connsiteX3" fmla="*/ 563034 w 563034"/>
                <a:gd name="connsiteY3" fmla="*/ 169334 h 364067"/>
                <a:gd name="connsiteX4" fmla="*/ 46567 w 563034"/>
                <a:gd name="connsiteY4" fmla="*/ 0 h 36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034" h="364067">
                  <a:moveTo>
                    <a:pt x="46567" y="0"/>
                  </a:moveTo>
                  <a:lnTo>
                    <a:pt x="0" y="198967"/>
                  </a:lnTo>
                  <a:lnTo>
                    <a:pt x="533400" y="364067"/>
                  </a:lnTo>
                  <a:lnTo>
                    <a:pt x="563034" y="169334"/>
                  </a:lnTo>
                  <a:lnTo>
                    <a:pt x="46567" y="0"/>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Forme libre : forme 8">
              <a:extLst>
                <a:ext uri="{FF2B5EF4-FFF2-40B4-BE49-F238E27FC236}">
                  <a16:creationId xmlns:a16="http://schemas.microsoft.com/office/drawing/2014/main" id="{53DAA597-86D7-DCC1-BAE8-90D7E55A8158}"/>
                </a:ext>
              </a:extLst>
            </p:cNvPr>
            <p:cNvSpPr/>
            <p:nvPr/>
          </p:nvSpPr>
          <p:spPr>
            <a:xfrm>
              <a:off x="5114925" y="2445702"/>
              <a:ext cx="1303655" cy="245110"/>
            </a:xfrm>
            <a:custGeom>
              <a:avLst/>
              <a:gdLst>
                <a:gd name="connsiteX0" fmla="*/ 0 w 1303867"/>
                <a:gd name="connsiteY0" fmla="*/ 50800 h 245534"/>
                <a:gd name="connsiteX1" fmla="*/ 4234 w 1303867"/>
                <a:gd name="connsiteY1" fmla="*/ 215900 h 245534"/>
                <a:gd name="connsiteX2" fmla="*/ 922867 w 1303867"/>
                <a:gd name="connsiteY2" fmla="*/ 232834 h 245534"/>
                <a:gd name="connsiteX3" fmla="*/ 922867 w 1303867"/>
                <a:gd name="connsiteY3" fmla="*/ 148167 h 245534"/>
                <a:gd name="connsiteX4" fmla="*/ 994834 w 1303867"/>
                <a:gd name="connsiteY4" fmla="*/ 131234 h 245534"/>
                <a:gd name="connsiteX5" fmla="*/ 1261534 w 1303867"/>
                <a:gd name="connsiteY5" fmla="*/ 245534 h 245534"/>
                <a:gd name="connsiteX6" fmla="*/ 1303867 w 1303867"/>
                <a:gd name="connsiteY6" fmla="*/ 118534 h 245534"/>
                <a:gd name="connsiteX7" fmla="*/ 1274234 w 1303867"/>
                <a:gd name="connsiteY7" fmla="*/ 93134 h 245534"/>
                <a:gd name="connsiteX8" fmla="*/ 965200 w 1303867"/>
                <a:gd name="connsiteY8" fmla="*/ 0 h 245534"/>
                <a:gd name="connsiteX9" fmla="*/ 927100 w 1303867"/>
                <a:gd name="connsiteY9" fmla="*/ 67734 h 245534"/>
                <a:gd name="connsiteX10" fmla="*/ 0 w 1303867"/>
                <a:gd name="connsiteY10"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867" h="245534">
                  <a:moveTo>
                    <a:pt x="0" y="50800"/>
                  </a:moveTo>
                  <a:lnTo>
                    <a:pt x="4234" y="215900"/>
                  </a:lnTo>
                  <a:lnTo>
                    <a:pt x="922867" y="232834"/>
                  </a:lnTo>
                  <a:lnTo>
                    <a:pt x="922867" y="148167"/>
                  </a:lnTo>
                  <a:lnTo>
                    <a:pt x="994834" y="131234"/>
                  </a:lnTo>
                  <a:lnTo>
                    <a:pt x="1261534" y="245534"/>
                  </a:lnTo>
                  <a:lnTo>
                    <a:pt x="1303867" y="118534"/>
                  </a:lnTo>
                  <a:lnTo>
                    <a:pt x="1274234" y="93134"/>
                  </a:lnTo>
                  <a:lnTo>
                    <a:pt x="965200" y="0"/>
                  </a:lnTo>
                  <a:lnTo>
                    <a:pt x="927100" y="67734"/>
                  </a:lnTo>
                  <a:lnTo>
                    <a:pt x="0" y="50800"/>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Forme libre : forme 9">
              <a:extLst>
                <a:ext uri="{FF2B5EF4-FFF2-40B4-BE49-F238E27FC236}">
                  <a16:creationId xmlns:a16="http://schemas.microsoft.com/office/drawing/2014/main" id="{69DD699B-04D3-13FC-AE57-8895C338C9B1}"/>
                </a:ext>
              </a:extLst>
            </p:cNvPr>
            <p:cNvSpPr/>
            <p:nvPr/>
          </p:nvSpPr>
          <p:spPr>
            <a:xfrm>
              <a:off x="4693920" y="2259647"/>
              <a:ext cx="313055" cy="516255"/>
            </a:xfrm>
            <a:custGeom>
              <a:avLst/>
              <a:gdLst>
                <a:gd name="connsiteX0" fmla="*/ 220133 w 313267"/>
                <a:gd name="connsiteY0" fmla="*/ 0 h 516466"/>
                <a:gd name="connsiteX1" fmla="*/ 313267 w 313267"/>
                <a:gd name="connsiteY1" fmla="*/ 42333 h 516466"/>
                <a:gd name="connsiteX2" fmla="*/ 182033 w 313267"/>
                <a:gd name="connsiteY2" fmla="*/ 516466 h 516466"/>
                <a:gd name="connsiteX3" fmla="*/ 0 w 313267"/>
                <a:gd name="connsiteY3" fmla="*/ 482600 h 516466"/>
                <a:gd name="connsiteX4" fmla="*/ 220133 w 313267"/>
                <a:gd name="connsiteY4" fmla="*/ 0 h 51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267" h="516466">
                  <a:moveTo>
                    <a:pt x="220133" y="0"/>
                  </a:moveTo>
                  <a:lnTo>
                    <a:pt x="313267" y="42333"/>
                  </a:lnTo>
                  <a:lnTo>
                    <a:pt x="182033" y="516466"/>
                  </a:lnTo>
                  <a:lnTo>
                    <a:pt x="0" y="482600"/>
                  </a:lnTo>
                  <a:lnTo>
                    <a:pt x="220133" y="0"/>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Forme libre : forme 10">
              <a:extLst>
                <a:ext uri="{FF2B5EF4-FFF2-40B4-BE49-F238E27FC236}">
                  <a16:creationId xmlns:a16="http://schemas.microsoft.com/office/drawing/2014/main" id="{41719119-5D07-23BF-A95C-B846675B09AE}"/>
                </a:ext>
              </a:extLst>
            </p:cNvPr>
            <p:cNvSpPr/>
            <p:nvPr/>
          </p:nvSpPr>
          <p:spPr>
            <a:xfrm>
              <a:off x="5157470" y="2158047"/>
              <a:ext cx="313055" cy="190500"/>
            </a:xfrm>
            <a:custGeom>
              <a:avLst/>
              <a:gdLst>
                <a:gd name="connsiteX0" fmla="*/ 46566 w 313266"/>
                <a:gd name="connsiteY0" fmla="*/ 0 h 190500"/>
                <a:gd name="connsiteX1" fmla="*/ 0 w 313266"/>
                <a:gd name="connsiteY1" fmla="*/ 165100 h 190500"/>
                <a:gd name="connsiteX2" fmla="*/ 313266 w 313266"/>
                <a:gd name="connsiteY2" fmla="*/ 190500 h 190500"/>
                <a:gd name="connsiteX3" fmla="*/ 300566 w 313266"/>
                <a:gd name="connsiteY3" fmla="*/ 84666 h 190500"/>
                <a:gd name="connsiteX4" fmla="*/ 46566 w 313266"/>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266" h="190500">
                  <a:moveTo>
                    <a:pt x="46566" y="0"/>
                  </a:moveTo>
                  <a:lnTo>
                    <a:pt x="0" y="165100"/>
                  </a:lnTo>
                  <a:lnTo>
                    <a:pt x="313266" y="190500"/>
                  </a:lnTo>
                  <a:lnTo>
                    <a:pt x="300566" y="84666"/>
                  </a:lnTo>
                  <a:lnTo>
                    <a:pt x="46566" y="0"/>
                  </a:lnTo>
                  <a:close/>
                </a:path>
              </a:pathLst>
            </a:custGeom>
            <a:solidFill>
              <a:srgbClr val="5FCBEF">
                <a:alpha val="51000"/>
              </a:srgbClr>
            </a:solidFill>
            <a:ln w="19050" cap="rnd" cmpd="sng" algn="ctr">
              <a:solidFill>
                <a:srgbClr val="EE0000"/>
              </a:solidFill>
              <a:prstDash val="solid"/>
              <a:extLst>
                <a:ext uri="{C807C97D-BFC1-408E-A445-0C87EB9F89A2}">
                  <ask:lineSketchStyleProps xmlns:ask="http://schemas.microsoft.com/office/drawing/2018/sketchyshapes" sd="1734737417">
                    <a:custGeom>
                      <a:avLst/>
                      <a:gdLst>
                        <a:gd name="connsiteX0" fmla="*/ 0 w 1303867"/>
                        <a:gd name="connsiteY0" fmla="*/ 50800 h 245534"/>
                        <a:gd name="connsiteX1" fmla="*/ 4234 w 1303867"/>
                        <a:gd name="connsiteY1" fmla="*/ 215900 h 245534"/>
                        <a:gd name="connsiteX2" fmla="*/ 445178 w 1303867"/>
                        <a:gd name="connsiteY2" fmla="*/ 224028 h 245534"/>
                        <a:gd name="connsiteX3" fmla="*/ 922867 w 1303867"/>
                        <a:gd name="connsiteY3" fmla="*/ 232834 h 245534"/>
                        <a:gd name="connsiteX4" fmla="*/ 922867 w 1303867"/>
                        <a:gd name="connsiteY4" fmla="*/ 148167 h 245534"/>
                        <a:gd name="connsiteX5" fmla="*/ 994834 w 1303867"/>
                        <a:gd name="connsiteY5" fmla="*/ 131234 h 245534"/>
                        <a:gd name="connsiteX6" fmla="*/ 1261534 w 1303867"/>
                        <a:gd name="connsiteY6" fmla="*/ 245534 h 245534"/>
                        <a:gd name="connsiteX7" fmla="*/ 1303867 w 1303867"/>
                        <a:gd name="connsiteY7" fmla="*/ 118534 h 245534"/>
                        <a:gd name="connsiteX8" fmla="*/ 1274234 w 1303867"/>
                        <a:gd name="connsiteY8" fmla="*/ 93134 h 245534"/>
                        <a:gd name="connsiteX9" fmla="*/ 965200 w 1303867"/>
                        <a:gd name="connsiteY9" fmla="*/ 0 h 245534"/>
                        <a:gd name="connsiteX10" fmla="*/ 927100 w 1303867"/>
                        <a:gd name="connsiteY10" fmla="*/ 67734 h 245534"/>
                        <a:gd name="connsiteX11" fmla="*/ 463550 w 1303867"/>
                        <a:gd name="connsiteY11" fmla="*/ 59267 h 245534"/>
                        <a:gd name="connsiteX12" fmla="*/ 0 w 1303867"/>
                        <a:gd name="connsiteY1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867" h="245534" fill="none" extrusionOk="0">
                          <a:moveTo>
                            <a:pt x="0" y="50800"/>
                          </a:moveTo>
                          <a:cubicBezTo>
                            <a:pt x="15120" y="90555"/>
                            <a:pt x="-15291" y="179088"/>
                            <a:pt x="4234" y="215900"/>
                          </a:cubicBezTo>
                          <a:cubicBezTo>
                            <a:pt x="112504" y="178549"/>
                            <a:pt x="275701" y="257766"/>
                            <a:pt x="445178" y="224028"/>
                          </a:cubicBezTo>
                          <a:cubicBezTo>
                            <a:pt x="614655" y="190290"/>
                            <a:pt x="797439" y="238985"/>
                            <a:pt x="922867" y="232834"/>
                          </a:cubicBezTo>
                          <a:cubicBezTo>
                            <a:pt x="921919" y="191817"/>
                            <a:pt x="928929" y="184857"/>
                            <a:pt x="922867" y="148167"/>
                          </a:cubicBezTo>
                          <a:cubicBezTo>
                            <a:pt x="942027" y="140792"/>
                            <a:pt x="974464" y="136445"/>
                            <a:pt x="994834" y="131234"/>
                          </a:cubicBezTo>
                          <a:cubicBezTo>
                            <a:pt x="1092958" y="151190"/>
                            <a:pt x="1192649" y="240393"/>
                            <a:pt x="1261534" y="245534"/>
                          </a:cubicBezTo>
                          <a:cubicBezTo>
                            <a:pt x="1272647" y="182357"/>
                            <a:pt x="1288765" y="175441"/>
                            <a:pt x="1303867" y="118534"/>
                          </a:cubicBezTo>
                          <a:cubicBezTo>
                            <a:pt x="1295522" y="111882"/>
                            <a:pt x="1288638" y="102499"/>
                            <a:pt x="1274234" y="93134"/>
                          </a:cubicBezTo>
                          <a:cubicBezTo>
                            <a:pt x="1135881" y="59153"/>
                            <a:pt x="1092323" y="15495"/>
                            <a:pt x="965200" y="0"/>
                          </a:cubicBezTo>
                          <a:cubicBezTo>
                            <a:pt x="959384" y="21383"/>
                            <a:pt x="942360" y="36824"/>
                            <a:pt x="927100" y="67734"/>
                          </a:cubicBezTo>
                          <a:cubicBezTo>
                            <a:pt x="724695" y="100371"/>
                            <a:pt x="567000" y="31378"/>
                            <a:pt x="463550" y="59267"/>
                          </a:cubicBezTo>
                          <a:cubicBezTo>
                            <a:pt x="360100" y="87156"/>
                            <a:pt x="156749" y="39719"/>
                            <a:pt x="0" y="50800"/>
                          </a:cubicBezTo>
                          <a:close/>
                        </a:path>
                        <a:path w="1303867" h="245534" stroke="0" extrusionOk="0">
                          <a:moveTo>
                            <a:pt x="0" y="50800"/>
                          </a:moveTo>
                          <a:cubicBezTo>
                            <a:pt x="9030" y="130232"/>
                            <a:pt x="-203" y="149604"/>
                            <a:pt x="4234" y="215900"/>
                          </a:cubicBezTo>
                          <a:cubicBezTo>
                            <a:pt x="135605" y="197263"/>
                            <a:pt x="308980" y="251658"/>
                            <a:pt x="454364" y="224198"/>
                          </a:cubicBezTo>
                          <a:cubicBezTo>
                            <a:pt x="599748" y="196737"/>
                            <a:pt x="820107" y="267083"/>
                            <a:pt x="922867" y="232834"/>
                          </a:cubicBezTo>
                          <a:cubicBezTo>
                            <a:pt x="915449" y="204536"/>
                            <a:pt x="928082" y="172989"/>
                            <a:pt x="922867" y="148167"/>
                          </a:cubicBezTo>
                          <a:cubicBezTo>
                            <a:pt x="953559" y="139124"/>
                            <a:pt x="979893" y="142173"/>
                            <a:pt x="994834" y="131234"/>
                          </a:cubicBezTo>
                          <a:cubicBezTo>
                            <a:pt x="1118353" y="176400"/>
                            <a:pt x="1141238" y="213063"/>
                            <a:pt x="1261534" y="245534"/>
                          </a:cubicBezTo>
                          <a:cubicBezTo>
                            <a:pt x="1266762" y="212387"/>
                            <a:pt x="1308063" y="152472"/>
                            <a:pt x="1303867" y="118534"/>
                          </a:cubicBezTo>
                          <a:cubicBezTo>
                            <a:pt x="1295054" y="113735"/>
                            <a:pt x="1287481" y="102977"/>
                            <a:pt x="1274234" y="93134"/>
                          </a:cubicBezTo>
                          <a:cubicBezTo>
                            <a:pt x="1175508" y="88284"/>
                            <a:pt x="1035492" y="-6950"/>
                            <a:pt x="965200" y="0"/>
                          </a:cubicBezTo>
                          <a:cubicBezTo>
                            <a:pt x="949156" y="28812"/>
                            <a:pt x="937357" y="47182"/>
                            <a:pt x="927100" y="67734"/>
                          </a:cubicBezTo>
                          <a:cubicBezTo>
                            <a:pt x="743813" y="91396"/>
                            <a:pt x="574766" y="19945"/>
                            <a:pt x="482092" y="59606"/>
                          </a:cubicBezTo>
                          <a:cubicBezTo>
                            <a:pt x="389418" y="99267"/>
                            <a:pt x="191717" y="47671"/>
                            <a:pt x="0" y="50800"/>
                          </a:cubicBezTo>
                          <a:close/>
                        </a:path>
                      </a:pathLst>
                    </a:custGeom>
                    <ask:type>
                      <ask:lineSketchNon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aphicFrame>
        <p:nvGraphicFramePr>
          <p:cNvPr id="12" name="Tableau 11">
            <a:extLst>
              <a:ext uri="{FF2B5EF4-FFF2-40B4-BE49-F238E27FC236}">
                <a16:creationId xmlns:a16="http://schemas.microsoft.com/office/drawing/2014/main" id="{E17BF330-8AE1-C12B-5909-F3DFADF0ED1A}"/>
              </a:ext>
            </a:extLst>
          </p:cNvPr>
          <p:cNvGraphicFramePr>
            <a:graphicFrameLocks noGrp="1"/>
          </p:cNvGraphicFramePr>
          <p:nvPr/>
        </p:nvGraphicFramePr>
        <p:xfrm>
          <a:off x="0" y="5893868"/>
          <a:ext cx="7805942" cy="2718504"/>
        </p:xfrm>
        <a:graphic>
          <a:graphicData uri="http://schemas.openxmlformats.org/drawingml/2006/table">
            <a:tbl>
              <a:tblPr firstRow="1" firstCol="1" bandRow="1">
                <a:tableStyleId>{5C22544A-7EE6-4342-B048-85BDC9FD1C3A}</a:tableStyleId>
              </a:tblPr>
              <a:tblGrid>
                <a:gridCol w="1197719">
                  <a:extLst>
                    <a:ext uri="{9D8B030D-6E8A-4147-A177-3AD203B41FA5}">
                      <a16:colId xmlns:a16="http://schemas.microsoft.com/office/drawing/2014/main" val="4111830553"/>
                    </a:ext>
                  </a:extLst>
                </a:gridCol>
                <a:gridCol w="2132221">
                  <a:extLst>
                    <a:ext uri="{9D8B030D-6E8A-4147-A177-3AD203B41FA5}">
                      <a16:colId xmlns:a16="http://schemas.microsoft.com/office/drawing/2014/main" val="2149662450"/>
                    </a:ext>
                  </a:extLst>
                </a:gridCol>
                <a:gridCol w="3274892">
                  <a:extLst>
                    <a:ext uri="{9D8B030D-6E8A-4147-A177-3AD203B41FA5}">
                      <a16:colId xmlns:a16="http://schemas.microsoft.com/office/drawing/2014/main" val="3846866896"/>
                    </a:ext>
                  </a:extLst>
                </a:gridCol>
                <a:gridCol w="1201110">
                  <a:extLst>
                    <a:ext uri="{9D8B030D-6E8A-4147-A177-3AD203B41FA5}">
                      <a16:colId xmlns:a16="http://schemas.microsoft.com/office/drawing/2014/main" val="3467983470"/>
                    </a:ext>
                  </a:extLst>
                </a:gridCol>
              </a:tblGrid>
              <a:tr h="376068">
                <a:tc>
                  <a:txBody>
                    <a:bodyPr/>
                    <a:lstStyle/>
                    <a:p>
                      <a:pPr algn="ctr">
                        <a:lnSpc>
                          <a:spcPts val="1400"/>
                        </a:lnSpc>
                        <a:buNone/>
                      </a:pPr>
                      <a:r>
                        <a:rPr lang="fr-FR" sz="1000" b="1" dirty="0">
                          <a:solidFill>
                            <a:schemeClr val="tx1"/>
                          </a:solidFill>
                          <a:effectLst/>
                          <a:latin typeface="Arial" panose="020B0604020202020204" pitchFamily="34" charset="0"/>
                          <a:cs typeface="Arial" panose="020B0604020202020204" pitchFamily="34" charset="0"/>
                        </a:rPr>
                        <a:t>Site</a:t>
                      </a:r>
                      <a:endParaRPr lang="fr-FR" sz="1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ts val="1400"/>
                        </a:lnSpc>
                        <a:buNone/>
                      </a:pPr>
                      <a:r>
                        <a:rPr lang="fr-FR" sz="1000" b="1" dirty="0">
                          <a:solidFill>
                            <a:schemeClr val="tx1"/>
                          </a:solidFill>
                          <a:effectLst/>
                          <a:latin typeface="Arial" panose="020B0604020202020204" pitchFamily="34" charset="0"/>
                          <a:cs typeface="Arial" panose="020B0604020202020204" pitchFamily="34" charset="0"/>
                        </a:rPr>
                        <a:t>Année de construction</a:t>
                      </a:r>
                      <a:endParaRPr lang="fr-FR" sz="1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ts val="1400"/>
                        </a:lnSpc>
                        <a:buNone/>
                      </a:pPr>
                      <a:r>
                        <a:rPr lang="fr-FR" sz="1000" b="1" dirty="0">
                          <a:solidFill>
                            <a:schemeClr val="tx1"/>
                          </a:solidFill>
                          <a:effectLst/>
                          <a:latin typeface="Arial" panose="020B0604020202020204" pitchFamily="34" charset="0"/>
                          <a:cs typeface="Arial" panose="020B0604020202020204" pitchFamily="34" charset="0"/>
                        </a:rPr>
                        <a:t>Bâtiments</a:t>
                      </a:r>
                      <a:endParaRPr lang="fr-FR" sz="1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ts val="1400"/>
                        </a:lnSpc>
                        <a:buNone/>
                      </a:pPr>
                      <a:r>
                        <a:rPr lang="fr-FR" sz="1000" b="1" dirty="0">
                          <a:solidFill>
                            <a:schemeClr val="tx1"/>
                          </a:solidFill>
                          <a:effectLst/>
                          <a:latin typeface="Arial" panose="020B0604020202020204" pitchFamily="34" charset="0"/>
                          <a:cs typeface="Arial" panose="020B0604020202020204" pitchFamily="34" charset="0"/>
                        </a:rPr>
                        <a:t>Surface de plancher</a:t>
                      </a:r>
                      <a:endParaRPr lang="fr-FR" sz="1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36666654"/>
                  </a:ext>
                </a:extLst>
              </a:tr>
              <a:tr h="2342436">
                <a:tc>
                  <a:txBody>
                    <a:bodyPr/>
                    <a:lstStyle/>
                    <a:p>
                      <a:pPr algn="ctr">
                        <a:lnSpc>
                          <a:spcPts val="1400"/>
                        </a:lnSpc>
                        <a:buNone/>
                      </a:pPr>
                      <a:r>
                        <a:rPr lang="fr-FR" sz="1000" dirty="0">
                          <a:solidFill>
                            <a:schemeClr val="tx1"/>
                          </a:solidFill>
                          <a:effectLst/>
                          <a:latin typeface="Arial" panose="020B0604020202020204" pitchFamily="34" charset="0"/>
                          <a:cs typeface="Arial" panose="020B0604020202020204" pitchFamily="34" charset="0"/>
                        </a:rPr>
                        <a:t>Hôpital saint Joseph</a:t>
                      </a:r>
                      <a:endParaRPr lang="fr-FR"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indent="-171450" algn="ctr">
                        <a:lnSpc>
                          <a:spcPts val="1400"/>
                        </a:lnSpc>
                        <a:buFont typeface="Wingdings" panose="05000000000000000000" pitchFamily="2" charset="2"/>
                        <a:buChar char="§"/>
                      </a:pPr>
                      <a:r>
                        <a:rPr lang="fr-FR" sz="1000" dirty="0">
                          <a:effectLst/>
                          <a:latin typeface="Arial" panose="020B0604020202020204" pitchFamily="34" charset="0"/>
                          <a:cs typeface="Arial" panose="020B0604020202020204" pitchFamily="34" charset="0"/>
                        </a:rPr>
                        <a:t>Fondé en 1919 sur un ancien couvent de 1850. </a:t>
                      </a:r>
                    </a:p>
                    <a:p>
                      <a:pPr marL="0" indent="0" algn="ctr">
                        <a:lnSpc>
                          <a:spcPts val="1400"/>
                        </a:lnSpc>
                        <a:buFont typeface="Wingdings" panose="05000000000000000000" pitchFamily="2" charset="2"/>
                        <a:buNone/>
                      </a:pPr>
                      <a:endParaRPr lang="fr-FR" sz="1000" dirty="0">
                        <a:effectLst/>
                        <a:latin typeface="Arial" panose="020B0604020202020204" pitchFamily="34" charset="0"/>
                        <a:cs typeface="Arial" panose="020B0604020202020204" pitchFamily="34" charset="0"/>
                      </a:endParaRPr>
                    </a:p>
                    <a:p>
                      <a:pPr marL="171450" indent="-171450" algn="ctr">
                        <a:lnSpc>
                          <a:spcPts val="1400"/>
                        </a:lnSpc>
                        <a:buFont typeface="Wingdings" panose="05000000000000000000" pitchFamily="2" charset="2"/>
                        <a:buChar char="§"/>
                      </a:pPr>
                      <a:r>
                        <a:rPr lang="fr-FR" sz="1000" dirty="0">
                          <a:effectLst/>
                          <a:latin typeface="Arial" panose="020B0604020202020204" pitchFamily="34" charset="0"/>
                          <a:cs typeface="Arial" panose="020B0604020202020204" pitchFamily="34" charset="0"/>
                        </a:rPr>
                        <a:t>Les premiers grands bâtiments hospitaliers datent de 1956, puis plusieurs extensions ont été construites à partir des années 2000,</a:t>
                      </a:r>
                      <a:endParaRPr lang="fr-FR"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ts val="1400"/>
                        </a:lnSpc>
                        <a:buNone/>
                      </a:pPr>
                      <a:r>
                        <a:rPr lang="fr-FR" sz="1000" dirty="0">
                          <a:effectLst/>
                          <a:latin typeface="Arial" panose="020B0604020202020204" pitchFamily="34" charset="0"/>
                          <a:cs typeface="Arial" panose="020B0604020202020204" pitchFamily="34" charset="0"/>
                        </a:rPr>
                        <a:t>- BUES + EXTENSION (Porte B)</a:t>
                      </a:r>
                    </a:p>
                    <a:p>
                      <a:pPr algn="l">
                        <a:lnSpc>
                          <a:spcPts val="1400"/>
                        </a:lnSpc>
                        <a:buNone/>
                      </a:pPr>
                      <a:r>
                        <a:rPr lang="fr-FR" sz="1000" dirty="0">
                          <a:effectLst/>
                          <a:latin typeface="Arial" panose="020B0604020202020204" pitchFamily="34" charset="0"/>
                          <a:cs typeface="Arial" panose="020B0604020202020204" pitchFamily="34" charset="0"/>
                        </a:rPr>
                        <a:t>- Sainte Monique</a:t>
                      </a:r>
                    </a:p>
                    <a:p>
                      <a:pPr algn="l">
                        <a:lnSpc>
                          <a:spcPts val="1400"/>
                        </a:lnSpc>
                        <a:buNone/>
                      </a:pPr>
                      <a:r>
                        <a:rPr lang="fr-FR" sz="1000" dirty="0">
                          <a:effectLst/>
                          <a:latin typeface="Arial" panose="020B0604020202020204" pitchFamily="34" charset="0"/>
                          <a:cs typeface="Arial" panose="020B0604020202020204" pitchFamily="34" charset="0"/>
                        </a:rPr>
                        <a:t>- Saint Pierre</a:t>
                      </a:r>
                    </a:p>
                    <a:p>
                      <a:pPr algn="l">
                        <a:lnSpc>
                          <a:spcPts val="1400"/>
                        </a:lnSpc>
                        <a:buNone/>
                      </a:pPr>
                      <a:r>
                        <a:rPr lang="fr-FR" sz="1000" dirty="0">
                          <a:effectLst/>
                          <a:latin typeface="Arial" panose="020B0604020202020204" pitchFamily="34" charset="0"/>
                          <a:cs typeface="Arial" panose="020B0604020202020204" pitchFamily="34" charset="0"/>
                        </a:rPr>
                        <a:t>-DE VERNEJOUL + EXTENSION (Porte G)</a:t>
                      </a:r>
                    </a:p>
                    <a:p>
                      <a:pPr algn="l">
                        <a:lnSpc>
                          <a:spcPts val="1400"/>
                        </a:lnSpc>
                        <a:buNone/>
                      </a:pPr>
                      <a:r>
                        <a:rPr lang="fr-FR" sz="1000" dirty="0">
                          <a:effectLst/>
                          <a:latin typeface="Arial" panose="020B0604020202020204" pitchFamily="34" charset="0"/>
                          <a:cs typeface="Arial" panose="020B0604020202020204" pitchFamily="34" charset="0"/>
                        </a:rPr>
                        <a:t>- Rastoin</a:t>
                      </a:r>
                    </a:p>
                    <a:p>
                      <a:pPr algn="l">
                        <a:lnSpc>
                          <a:spcPts val="1400"/>
                        </a:lnSpc>
                        <a:buNone/>
                      </a:pPr>
                      <a:r>
                        <a:rPr lang="fr-FR" sz="1000" dirty="0">
                          <a:effectLst/>
                          <a:latin typeface="Arial" panose="020B0604020202020204" pitchFamily="34" charset="0"/>
                          <a:cs typeface="Arial" panose="020B0604020202020204" pitchFamily="34" charset="0"/>
                        </a:rPr>
                        <a:t>- Fouque</a:t>
                      </a:r>
                    </a:p>
                    <a:p>
                      <a:pPr algn="l">
                        <a:lnSpc>
                          <a:spcPts val="1400"/>
                        </a:lnSpc>
                        <a:buNone/>
                      </a:pPr>
                      <a:r>
                        <a:rPr lang="fr-FR" sz="1000" dirty="0">
                          <a:effectLst/>
                          <a:latin typeface="Arial" panose="020B0604020202020204" pitchFamily="34" charset="0"/>
                          <a:cs typeface="Arial" panose="020B0604020202020204" pitchFamily="34" charset="0"/>
                        </a:rPr>
                        <a:t>- Victoria Desjardins</a:t>
                      </a:r>
                    </a:p>
                    <a:p>
                      <a:pPr algn="l">
                        <a:lnSpc>
                          <a:spcPts val="1400"/>
                        </a:lnSpc>
                        <a:buNone/>
                      </a:pPr>
                      <a:r>
                        <a:rPr lang="fr-FR" sz="1000" dirty="0">
                          <a:effectLst/>
                          <a:latin typeface="Arial" panose="020B0604020202020204" pitchFamily="34" charset="0"/>
                          <a:cs typeface="Arial" panose="020B0604020202020204" pitchFamily="34" charset="0"/>
                        </a:rPr>
                        <a:t>- Administratif</a:t>
                      </a:r>
                    </a:p>
                    <a:p>
                      <a:pPr algn="l">
                        <a:lnSpc>
                          <a:spcPts val="1400"/>
                        </a:lnSpc>
                        <a:buNone/>
                      </a:pPr>
                      <a:r>
                        <a:rPr lang="fr-FR" sz="1000" dirty="0">
                          <a:effectLst/>
                          <a:latin typeface="Arial" panose="020B0604020202020204" pitchFamily="34" charset="0"/>
                          <a:cs typeface="Arial" panose="020B0604020202020204" pitchFamily="34" charset="0"/>
                        </a:rPr>
                        <a:t>- Pôle Parents Enfants (PPE)</a:t>
                      </a:r>
                    </a:p>
                    <a:p>
                      <a:pPr algn="l">
                        <a:lnSpc>
                          <a:spcPts val="1400"/>
                        </a:lnSpc>
                        <a:buNone/>
                      </a:pPr>
                      <a:r>
                        <a:rPr lang="fr-FR" sz="1000" dirty="0">
                          <a:effectLst/>
                          <a:latin typeface="Arial" panose="020B0604020202020204" pitchFamily="34" charset="0"/>
                          <a:cs typeface="Arial" panose="020B0604020202020204" pitchFamily="34" charset="0"/>
                        </a:rPr>
                        <a:t>- Centre Sainte Colette (niveau 5)</a:t>
                      </a:r>
                    </a:p>
                    <a:p>
                      <a:pPr marL="171450" indent="-171450" algn="l">
                        <a:lnSpc>
                          <a:spcPts val="1400"/>
                        </a:lnSpc>
                        <a:buFontTx/>
                        <a:buChar char="-"/>
                      </a:pPr>
                      <a:r>
                        <a:rPr lang="fr-FR" sz="1000" dirty="0">
                          <a:effectLst/>
                          <a:latin typeface="Arial" panose="020B0604020202020204" pitchFamily="34" charset="0"/>
                          <a:cs typeface="Arial" panose="020B0604020202020204" pitchFamily="34" charset="0"/>
                        </a:rPr>
                        <a:t>Saint Jean Baptiste</a:t>
                      </a:r>
                    </a:p>
                    <a:p>
                      <a:pPr marL="0" indent="0" algn="l">
                        <a:lnSpc>
                          <a:spcPts val="1400"/>
                        </a:lnSpc>
                        <a:buFontTx/>
                        <a:buNone/>
                      </a:pPr>
                      <a:r>
                        <a:rPr lang="fr-FR" sz="1000" dirty="0">
                          <a:effectLst/>
                          <a:latin typeface="Arial" panose="020B0604020202020204" pitchFamily="34" charset="0"/>
                          <a:ea typeface="Times New Roman" panose="02020603050405020304" pitchFamily="18" charset="0"/>
                          <a:cs typeface="Arial" panose="020B0604020202020204" pitchFamily="34" charset="0"/>
                        </a:rPr>
                        <a:t>TOTAL : 11 BATIMENTS</a:t>
                      </a:r>
                    </a:p>
                  </a:txBody>
                  <a:tcPr marL="68580" marR="68580" marT="0" marB="0" anchor="ctr"/>
                </a:tc>
                <a:tc>
                  <a:txBody>
                    <a:bodyPr/>
                    <a:lstStyle/>
                    <a:p>
                      <a:pPr algn="ctr">
                        <a:lnSpc>
                          <a:spcPts val="1400"/>
                        </a:lnSpc>
                        <a:buNone/>
                      </a:pPr>
                      <a:r>
                        <a:rPr lang="fr-FR" sz="1200" b="1" dirty="0">
                          <a:effectLst/>
                          <a:latin typeface="Arial" panose="020B0604020202020204" pitchFamily="34" charset="0"/>
                          <a:cs typeface="Arial" panose="020B0604020202020204" pitchFamily="34" charset="0"/>
                        </a:rPr>
                        <a:t>≈75 202 m²</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80722052"/>
                  </a:ext>
                </a:extLst>
              </a:tr>
            </a:tbl>
          </a:graphicData>
        </a:graphic>
      </p:graphicFrame>
      <p:sp>
        <p:nvSpPr>
          <p:cNvPr id="14" name="ZoneTexte 13">
            <a:extLst>
              <a:ext uri="{FF2B5EF4-FFF2-40B4-BE49-F238E27FC236}">
                <a16:creationId xmlns:a16="http://schemas.microsoft.com/office/drawing/2014/main" id="{70161DE4-5D4F-0420-55F5-CED6CCB1253D}"/>
              </a:ext>
            </a:extLst>
          </p:cNvPr>
          <p:cNvSpPr txBox="1"/>
          <p:nvPr/>
        </p:nvSpPr>
        <p:spPr>
          <a:xfrm>
            <a:off x="6149345" y="2419899"/>
            <a:ext cx="9369924" cy="769441"/>
          </a:xfrm>
          <a:prstGeom prst="rect">
            <a:avLst/>
          </a:prstGeom>
          <a:noFill/>
        </p:spPr>
        <p:txBody>
          <a:bodyPr wrap="square" rtlCol="0">
            <a:spAutoFit/>
          </a:bodyPr>
          <a:lstStyle/>
          <a:p>
            <a:pPr algn="just"/>
            <a:r>
              <a:rPr lang="fr-FR" sz="2200" b="1" dirty="0">
                <a:solidFill>
                  <a:srgbClr val="31B675"/>
                </a:solidFill>
              </a:rPr>
              <a:t>PRÉSENTATION DU RÉSEAU CHAUFFAGE / CLIMATISATION / ECS : 1 Chaufferie centrale + 7 sous-stations  </a:t>
            </a:r>
          </a:p>
        </p:txBody>
      </p:sp>
      <p:pic>
        <p:nvPicPr>
          <p:cNvPr id="15" name="Image 14">
            <a:extLst>
              <a:ext uri="{FF2B5EF4-FFF2-40B4-BE49-F238E27FC236}">
                <a16:creationId xmlns:a16="http://schemas.microsoft.com/office/drawing/2014/main" id="{0A2CC8B8-7C3D-7787-405F-F141D1A2D43A}"/>
              </a:ext>
            </a:extLst>
          </p:cNvPr>
          <p:cNvPicPr>
            <a:picLocks noChangeAspect="1"/>
          </p:cNvPicPr>
          <p:nvPr/>
        </p:nvPicPr>
        <p:blipFill rotWithShape="1">
          <a:blip r:embed="rId5"/>
          <a:srcRect l="880" t="1125" r="1814" b="2313"/>
          <a:stretch>
            <a:fillRect/>
          </a:stretch>
        </p:blipFill>
        <p:spPr bwMode="auto">
          <a:xfrm>
            <a:off x="8147039" y="3669811"/>
            <a:ext cx="7298964" cy="4715432"/>
          </a:xfrm>
          <a:prstGeom prst="rect">
            <a:avLst/>
          </a:prstGeom>
          <a:ln w="12700">
            <a:solidFill>
              <a:schemeClr val="accent1">
                <a:lumMod val="60000"/>
                <a:lumOff val="40000"/>
              </a:schemeClr>
            </a:solidFill>
          </a:ln>
          <a:extLst>
            <a:ext uri="{53640926-AAD7-44D8-BBD7-CCE9431645EC}">
              <a14:shadowObscured xmlns:a14="http://schemas.microsoft.com/office/drawing/2010/main"/>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230A30C0-7BDF-EDC4-C251-7322BF75B709}"/>
              </a:ext>
            </a:extLst>
          </p:cNvPr>
          <p:cNvGraphicFramePr>
            <a:graphicFrameLocks noGrp="1"/>
          </p:cNvGraphicFramePr>
          <p:nvPr/>
        </p:nvGraphicFramePr>
        <p:xfrm>
          <a:off x="2018016" y="3068311"/>
          <a:ext cx="6262937" cy="5584438"/>
        </p:xfrm>
        <a:graphic>
          <a:graphicData uri="http://schemas.openxmlformats.org/drawingml/2006/table">
            <a:tbl>
              <a:tblPr>
                <a:tableStyleId>{5C22544A-7EE6-4342-B048-85BDC9FD1C3A}</a:tableStyleId>
              </a:tblPr>
              <a:tblGrid>
                <a:gridCol w="6262937">
                  <a:extLst>
                    <a:ext uri="{9D8B030D-6E8A-4147-A177-3AD203B41FA5}">
                      <a16:colId xmlns:a16="http://schemas.microsoft.com/office/drawing/2014/main" val="2879693788"/>
                    </a:ext>
                  </a:extLst>
                </a:gridCol>
              </a:tblGrid>
              <a:tr h="235198">
                <a:tc>
                  <a:txBody>
                    <a:bodyPr/>
                    <a:lstStyle/>
                    <a:p>
                      <a:pPr algn="ctr">
                        <a:buNone/>
                      </a:pPr>
                      <a:r>
                        <a:rPr lang="fr-FR" sz="1300" b="1" dirty="0">
                          <a:effectLst/>
                          <a:latin typeface="Arial" panose="020B0604020202020204" pitchFamily="34" charset="0"/>
                          <a:ea typeface="Times New Roman" panose="02020603050405020304" pitchFamily="18" charset="0"/>
                          <a:cs typeface="Arial" panose="020B0604020202020204" pitchFamily="34" charset="0"/>
                        </a:rPr>
                        <a:t>COMMENTAIRES</a:t>
                      </a:r>
                    </a:p>
                  </a:txBody>
                  <a:tcPr marL="41018" marR="41018" marT="0" marB="0" anchor="ctr">
                    <a:solidFill>
                      <a:schemeClr val="accent1">
                        <a:lumMod val="60000"/>
                        <a:lumOff val="40000"/>
                      </a:schemeClr>
                    </a:solidFill>
                  </a:tcPr>
                </a:tc>
                <a:extLst>
                  <a:ext uri="{0D108BD9-81ED-4DB2-BD59-A6C34878D82A}">
                    <a16:rowId xmlns:a16="http://schemas.microsoft.com/office/drawing/2014/main" val="276777252"/>
                  </a:ext>
                </a:extLst>
              </a:tr>
              <a:tr h="3515794">
                <a:tc>
                  <a:txBody>
                    <a:bodyPr/>
                    <a:lstStyle/>
                    <a:p>
                      <a:pPr marL="171450" indent="-171450" algn="l">
                        <a:buFont typeface="Wingdings" panose="05000000000000000000" pitchFamily="2" charset="2"/>
                        <a:buChar char="Ø"/>
                      </a:pPr>
                      <a:r>
                        <a:rPr lang="fr-FR" sz="1300" dirty="0">
                          <a:effectLst/>
                          <a:latin typeface="Arial" panose="020B0604020202020204" pitchFamily="34" charset="0"/>
                          <a:cs typeface="Arial" panose="020B0604020202020204" pitchFamily="34" charset="0"/>
                        </a:rPr>
                        <a:t>Chaufferie centrale au gaz : alimente le site en eau chaude à haute température.</a:t>
                      </a:r>
                      <a:br>
                        <a:rPr lang="fr-FR" sz="1300" dirty="0">
                          <a:effectLst/>
                          <a:latin typeface="Arial" panose="020B0604020202020204" pitchFamily="34" charset="0"/>
                          <a:cs typeface="Arial" panose="020B0604020202020204" pitchFamily="34" charset="0"/>
                        </a:rPr>
                      </a:br>
                      <a:endParaRPr lang="fr-FR" sz="1300" dirty="0">
                        <a:effectLst/>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Ø"/>
                      </a:pPr>
                      <a:r>
                        <a:rPr lang="fr-FR" sz="1300" dirty="0">
                          <a:effectLst/>
                          <a:latin typeface="Arial" panose="020B0604020202020204" pitchFamily="34" charset="0"/>
                          <a:cs typeface="Arial" panose="020B0604020202020204" pitchFamily="34" charset="0"/>
                        </a:rPr>
                        <a:t>7 Sous-stations, avec ballons de stockage ECS avec bouclage, sont alimentées depuis la chaufferie.</a:t>
                      </a:r>
                    </a:p>
                    <a:p>
                      <a:pPr marL="0" indent="0" algn="l">
                        <a:buFont typeface="Wingdings" panose="05000000000000000000" pitchFamily="2" charset="2"/>
                        <a:buNone/>
                      </a:pPr>
                      <a:endParaRPr lang="fr-FR" sz="1300" dirty="0">
                        <a:effectLst/>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Ø"/>
                      </a:pPr>
                      <a:r>
                        <a:rPr lang="fr-FR" sz="1300" dirty="0">
                          <a:effectLst/>
                          <a:latin typeface="Arial" panose="020B0604020202020204" pitchFamily="34" charset="0"/>
                          <a:cs typeface="Arial" panose="020B0604020202020204" pitchFamily="34" charset="0"/>
                        </a:rPr>
                        <a:t>Chauffage des locaux est assuré par des réseaux d’eau chaude (radiateurs, CTA), régulés par loi d’eau en fonction de la température extérieure.</a:t>
                      </a:r>
                    </a:p>
                    <a:p>
                      <a:pPr algn="l">
                        <a:buNone/>
                      </a:pPr>
                      <a:r>
                        <a:rPr lang="fr-FR" sz="1300" dirty="0">
                          <a:effectLst/>
                          <a:latin typeface="Arial" panose="020B0604020202020204" pitchFamily="34" charset="0"/>
                          <a:cs typeface="Arial" panose="020B0604020202020204" pitchFamily="34" charset="0"/>
                        </a:rPr>
                        <a:t> </a:t>
                      </a:r>
                    </a:p>
                    <a:p>
                      <a:pPr marL="171450" indent="-171450" algn="l">
                        <a:buFont typeface="Wingdings" panose="05000000000000000000" pitchFamily="2" charset="2"/>
                        <a:buChar char="Ø"/>
                      </a:pPr>
                      <a:r>
                        <a:rPr lang="fr-FR" sz="1300" dirty="0">
                          <a:effectLst/>
                          <a:latin typeface="Arial" panose="020B0604020202020204" pitchFamily="34" charset="0"/>
                          <a:cs typeface="Arial" panose="020B0604020202020204" pitchFamily="34" charset="0"/>
                        </a:rPr>
                        <a:t>Bâtiments administratif,  Saint-Jean-Baptiste et le centre de dialyse (R+5 uniquement): sont équipés de pompes à chaleur  air/air réversibles (chauffage / climatisation).</a:t>
                      </a:r>
                    </a:p>
                    <a:p>
                      <a:pPr algn="l">
                        <a:buNone/>
                      </a:pPr>
                      <a:r>
                        <a:rPr lang="fr-FR" sz="1300" dirty="0">
                          <a:effectLst/>
                          <a:latin typeface="Arial" panose="020B0604020202020204" pitchFamily="34" charset="0"/>
                          <a:cs typeface="Arial" panose="020B0604020202020204" pitchFamily="34" charset="0"/>
                        </a:rPr>
                        <a:t> </a:t>
                      </a:r>
                    </a:p>
                    <a:p>
                      <a:pPr algn="just">
                        <a:buNone/>
                      </a:pPr>
                      <a:r>
                        <a:rPr lang="fr-FR" sz="1300" dirty="0">
                          <a:effectLst/>
                          <a:latin typeface="Arial" panose="020B0604020202020204" pitchFamily="34" charset="0"/>
                          <a:cs typeface="Arial" panose="020B0604020202020204" pitchFamily="34" charset="0"/>
                          <a:sym typeface="Wingdings" panose="05000000000000000000" pitchFamily="2" charset="2"/>
                        </a:rPr>
                        <a:t> Pour une r</a:t>
                      </a:r>
                      <a:r>
                        <a:rPr lang="fr-FR" sz="1300" dirty="0">
                          <a:effectLst/>
                          <a:latin typeface="Arial" panose="020B0604020202020204" pitchFamily="34" charset="0"/>
                          <a:cs typeface="Arial" panose="020B0604020202020204" pitchFamily="34" charset="0"/>
                        </a:rPr>
                        <a:t>éduction des émissions de gaz à effet de serre, évoluer le système de production de chaleur vers une solution hybride, combinant production bas carbone et maintien des équipements existants pour garantir la continuité de service. </a:t>
                      </a:r>
                    </a:p>
                    <a:p>
                      <a:pPr algn="just">
                        <a:buNone/>
                      </a:pPr>
                      <a:r>
                        <a:rPr lang="fr-FR" sz="1300" dirty="0">
                          <a:effectLst/>
                          <a:latin typeface="Arial" panose="020B0604020202020204" pitchFamily="34" charset="0"/>
                          <a:cs typeface="Arial" panose="020B0604020202020204" pitchFamily="34" charset="0"/>
                        </a:rPr>
                        <a:t> </a:t>
                      </a:r>
                    </a:p>
                    <a:p>
                      <a:pPr algn="just">
                        <a:buNone/>
                      </a:pPr>
                      <a:r>
                        <a:rPr lang="fr-FR" sz="1300" b="1" u="sng" dirty="0">
                          <a:effectLst/>
                          <a:latin typeface="Arial" panose="020B0604020202020204" pitchFamily="34" charset="0"/>
                          <a:cs typeface="Arial" panose="020B0604020202020204" pitchFamily="34" charset="0"/>
                        </a:rPr>
                        <a:t>Constats sous-stations</a:t>
                      </a:r>
                      <a:r>
                        <a:rPr lang="fr-FR" sz="1300" dirty="0">
                          <a:effectLst/>
                          <a:latin typeface="Arial" panose="020B0604020202020204" pitchFamily="34" charset="0"/>
                          <a:cs typeface="Arial" panose="020B0604020202020204" pitchFamily="34" charset="0"/>
                        </a:rPr>
                        <a:t> :</a:t>
                      </a:r>
                    </a:p>
                    <a:p>
                      <a:pPr marL="171450" indent="-171450" algn="just">
                        <a:buFontTx/>
                        <a:buChar char="-"/>
                      </a:pPr>
                      <a:r>
                        <a:rPr lang="fr-FR" sz="1300" dirty="0">
                          <a:effectLst/>
                          <a:latin typeface="Arial" panose="020B0604020202020204" pitchFamily="34" charset="0"/>
                          <a:cs typeface="Arial" panose="020B0604020202020204" pitchFamily="34" charset="0"/>
                        </a:rPr>
                        <a:t>Fuites d’eau,</a:t>
                      </a:r>
                    </a:p>
                    <a:p>
                      <a:pPr marL="171450" indent="-171450" algn="just">
                        <a:buFontTx/>
                        <a:buChar char="-"/>
                      </a:pPr>
                      <a:r>
                        <a:rPr lang="fr-FR" sz="1300" dirty="0">
                          <a:effectLst/>
                          <a:latin typeface="Arial" panose="020B0604020202020204" pitchFamily="34" charset="0"/>
                          <a:cs typeface="Arial" panose="020B0604020202020204" pitchFamily="34" charset="0"/>
                        </a:rPr>
                        <a:t>Phénomènes de corrosion,</a:t>
                      </a:r>
                    </a:p>
                    <a:p>
                      <a:pPr marL="171450" indent="-171450" algn="just">
                        <a:buFontTx/>
                        <a:buChar char="-"/>
                      </a:pPr>
                      <a:r>
                        <a:rPr lang="fr-FR" sz="1300" dirty="0">
                          <a:effectLst/>
                          <a:latin typeface="Arial" panose="020B0604020202020204" pitchFamily="34" charset="0"/>
                          <a:cs typeface="Arial" panose="020B0604020202020204" pitchFamily="34" charset="0"/>
                        </a:rPr>
                        <a:t>Traces d’écoulement </a:t>
                      </a:r>
                    </a:p>
                    <a:p>
                      <a:pPr marL="0" indent="0" algn="just">
                        <a:buFontTx/>
                        <a:buNone/>
                      </a:pPr>
                      <a:r>
                        <a:rPr lang="fr-FR" sz="1300" dirty="0">
                          <a:effectLst/>
                          <a:latin typeface="Arial" panose="020B0604020202020204" pitchFamily="34" charset="0"/>
                          <a:cs typeface="Arial" panose="020B0604020202020204" pitchFamily="34" charset="0"/>
                          <a:sym typeface="Wingdings" panose="05000000000000000000" pitchFamily="2" charset="2"/>
                        </a:rPr>
                        <a:t> E</a:t>
                      </a:r>
                      <a:r>
                        <a:rPr lang="fr-FR" sz="1300" dirty="0">
                          <a:effectLst/>
                          <a:latin typeface="Arial" panose="020B0604020202020204" pitchFamily="34" charset="0"/>
                          <a:cs typeface="Arial" panose="020B0604020202020204" pitchFamily="34" charset="0"/>
                        </a:rPr>
                        <a:t>tat de vieillissement des équipements, nécessitant des interventions de remise en état et de fiabilisation, en complément des évolutions énergétiques envisagées, afin de garantir la pérennité et la performance des installations.</a:t>
                      </a:r>
                    </a:p>
                    <a:p>
                      <a:pPr algn="just">
                        <a:buNone/>
                      </a:pPr>
                      <a:r>
                        <a:rPr lang="fr-FR" sz="1300" dirty="0">
                          <a:effectLst/>
                          <a:latin typeface="Arial" panose="020B0604020202020204" pitchFamily="34" charset="0"/>
                          <a:cs typeface="Arial" panose="020B0604020202020204" pitchFamily="34" charset="0"/>
                        </a:rPr>
                        <a:t> </a:t>
                      </a:r>
                    </a:p>
                    <a:p>
                      <a:pPr algn="just">
                        <a:buNone/>
                      </a:pPr>
                      <a:r>
                        <a:rPr lang="fr-FR" sz="1300" dirty="0">
                          <a:effectLst/>
                          <a:latin typeface="Arial" panose="020B0604020202020204" pitchFamily="34" charset="0"/>
                          <a:cs typeface="Arial" panose="020B0604020202020204" pitchFamily="34" charset="0"/>
                        </a:rPr>
                        <a:t>Nota : </a:t>
                      </a:r>
                    </a:p>
                    <a:p>
                      <a:pPr algn="just">
                        <a:buNone/>
                      </a:pPr>
                      <a:r>
                        <a:rPr lang="fr-FR" sz="1300" dirty="0">
                          <a:effectLst/>
                          <a:latin typeface="Arial" panose="020B0604020202020204" pitchFamily="34" charset="0"/>
                          <a:cs typeface="Arial" panose="020B0604020202020204" pitchFamily="34" charset="0"/>
                        </a:rPr>
                        <a:t>Le site s’inscrit déjà dans cette dynamique avec l’installation en cours d’un système solaire et permettra de couvrir une partie des besoins énergétiques.</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txBody>
                  <a:tcPr marL="41018" marR="41018" marT="0" marB="0" anchor="ctr">
                    <a:solidFill>
                      <a:schemeClr val="accent1">
                        <a:lumMod val="20000"/>
                        <a:lumOff val="80000"/>
                      </a:schemeClr>
                    </a:solidFill>
                  </a:tcPr>
                </a:tc>
                <a:extLst>
                  <a:ext uri="{0D108BD9-81ED-4DB2-BD59-A6C34878D82A}">
                    <a16:rowId xmlns:a16="http://schemas.microsoft.com/office/drawing/2014/main" val="334607899"/>
                  </a:ext>
                </a:extLst>
              </a:tr>
            </a:tbl>
          </a:graphicData>
        </a:graphic>
      </p:graphicFrame>
      <p:pic>
        <p:nvPicPr>
          <p:cNvPr id="5" name="Image 1">
            <a:extLst>
              <a:ext uri="{FF2B5EF4-FFF2-40B4-BE49-F238E27FC236}">
                <a16:creationId xmlns:a16="http://schemas.microsoft.com/office/drawing/2014/main" id="{5C466871-78E2-1ACE-BC59-A33DC40F2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5" y="3308874"/>
            <a:ext cx="1660708" cy="1871929"/>
          </a:xfrm>
          <a:prstGeom prst="rect">
            <a:avLst/>
          </a:prstGeom>
          <a:noFill/>
          <a:ln w="12700">
            <a:solidFill>
              <a:srgbClr val="45B0E1"/>
            </a:solidFill>
            <a:miter lim="800000"/>
            <a:headEnd/>
            <a:tailEnd/>
          </a:ln>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A569883-B3D8-0422-8F77-6E7C2E1C5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5" y="5314242"/>
            <a:ext cx="1660708" cy="1799868"/>
          </a:xfrm>
          <a:prstGeom prst="rect">
            <a:avLst/>
          </a:prstGeom>
          <a:ln w="12700">
            <a:solidFill>
              <a:schemeClr val="accent1">
                <a:lumMod val="60000"/>
                <a:lumOff val="40000"/>
              </a:schemeClr>
            </a:solidFill>
          </a:ln>
        </p:spPr>
      </p:pic>
      <p:pic>
        <p:nvPicPr>
          <p:cNvPr id="8" name="Image 7">
            <a:extLst>
              <a:ext uri="{FF2B5EF4-FFF2-40B4-BE49-F238E27FC236}">
                <a16:creationId xmlns:a16="http://schemas.microsoft.com/office/drawing/2014/main" id="{2C4C2E50-E348-1939-A703-0BDCA5D50F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25" y="7217649"/>
            <a:ext cx="1895316" cy="1429611"/>
          </a:xfrm>
          <a:prstGeom prst="rect">
            <a:avLst/>
          </a:prstGeom>
          <a:ln w="12700">
            <a:solidFill>
              <a:schemeClr val="accent1">
                <a:lumMod val="60000"/>
                <a:lumOff val="40000"/>
              </a:schemeClr>
            </a:solidFill>
          </a:ln>
        </p:spPr>
      </p:pic>
      <p:sp>
        <p:nvSpPr>
          <p:cNvPr id="9" name="ZoneTexte 8">
            <a:extLst>
              <a:ext uri="{FF2B5EF4-FFF2-40B4-BE49-F238E27FC236}">
                <a16:creationId xmlns:a16="http://schemas.microsoft.com/office/drawing/2014/main" id="{87548095-92ED-8A9C-85E9-38520E58C090}"/>
              </a:ext>
            </a:extLst>
          </p:cNvPr>
          <p:cNvSpPr txBox="1"/>
          <p:nvPr/>
        </p:nvSpPr>
        <p:spPr>
          <a:xfrm>
            <a:off x="253012" y="2500803"/>
            <a:ext cx="6262937"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rgbClr val="000000">
                <a:alpha val="58000"/>
              </a:srgbClr>
            </a:outerShdw>
            <a:reflection blurRad="1193800" stA="70000" endPos="8000" dir="5400000" sy="-100000" algn="bl" rotWithShape="0"/>
            <a:softEdge rad="0"/>
          </a:effectLst>
        </p:spPr>
        <p:txBody>
          <a:bodyPr wrap="square" rtlCol="0">
            <a:spAutoFit/>
          </a:bodyPr>
          <a:lstStyle/>
          <a:p>
            <a:pPr algn="ctr"/>
            <a:r>
              <a:rPr lang="fr-FR" sz="2000" dirty="0">
                <a:latin typeface="Arial Black" panose="020B0A04020102020204" pitchFamily="34" charset="0"/>
              </a:rPr>
              <a:t>DESCRIPTIF DES EQUIPEMENTS</a:t>
            </a:r>
          </a:p>
        </p:txBody>
      </p:sp>
      <p:sp>
        <p:nvSpPr>
          <p:cNvPr id="10" name="ZoneTexte 9">
            <a:extLst>
              <a:ext uri="{FF2B5EF4-FFF2-40B4-BE49-F238E27FC236}">
                <a16:creationId xmlns:a16="http://schemas.microsoft.com/office/drawing/2014/main" id="{1D84D57B-498E-672C-C136-A95EC10A4318}"/>
              </a:ext>
            </a:extLst>
          </p:cNvPr>
          <p:cNvSpPr txBox="1"/>
          <p:nvPr/>
        </p:nvSpPr>
        <p:spPr>
          <a:xfrm>
            <a:off x="10017609" y="2500803"/>
            <a:ext cx="4302449"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rgbClr val="000000">
                <a:alpha val="58000"/>
              </a:srgbClr>
            </a:outerShdw>
            <a:reflection blurRad="1193800" stA="70000" endPos="8000" dir="5400000" sy="-100000" algn="bl" rotWithShape="0"/>
            <a:softEdge rad="0"/>
          </a:effectLst>
        </p:spPr>
        <p:txBody>
          <a:bodyPr wrap="square" rtlCol="0">
            <a:spAutoFit/>
          </a:bodyPr>
          <a:lstStyle/>
          <a:p>
            <a:pPr algn="ctr"/>
            <a:r>
              <a:rPr lang="fr-FR" sz="2000" dirty="0">
                <a:latin typeface="Arial Black" panose="020B0A04020102020204" pitchFamily="34" charset="0"/>
              </a:rPr>
              <a:t>Consommations du site</a:t>
            </a:r>
          </a:p>
        </p:txBody>
      </p:sp>
      <p:graphicFrame>
        <p:nvGraphicFramePr>
          <p:cNvPr id="11" name="Graphique 10">
            <a:extLst>
              <a:ext uri="{FF2B5EF4-FFF2-40B4-BE49-F238E27FC236}">
                <a16:creationId xmlns:a16="http://schemas.microsoft.com/office/drawing/2014/main" id="{422D60BA-A9BB-D489-AAF7-C32E624B1D25}"/>
              </a:ext>
            </a:extLst>
          </p:cNvPr>
          <p:cNvGraphicFramePr/>
          <p:nvPr/>
        </p:nvGraphicFramePr>
        <p:xfrm>
          <a:off x="9797509" y="2967381"/>
          <a:ext cx="4959840" cy="2732945"/>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C826FF9D-90F3-97DF-810F-D915040BFEEF}"/>
              </a:ext>
            </a:extLst>
          </p:cNvPr>
          <p:cNvSpPr txBox="1"/>
          <p:nvPr/>
        </p:nvSpPr>
        <p:spPr>
          <a:xfrm>
            <a:off x="9481260" y="7565456"/>
            <a:ext cx="5961888" cy="692497"/>
          </a:xfrm>
          <a:prstGeom prst="rect">
            <a:avLst/>
          </a:prstGeom>
          <a:noFill/>
        </p:spPr>
        <p:txBody>
          <a:bodyPr wrap="square" rtlCol="0">
            <a:spAutoFit/>
          </a:bodyPr>
          <a:lstStyle/>
          <a:p>
            <a:r>
              <a:rPr lang="fr-FR" sz="1300" b="1" dirty="0">
                <a:latin typeface="Arial" panose="020B0604020202020204" pitchFamily="34" charset="0"/>
                <a:cs typeface="Arial" panose="020B0604020202020204" pitchFamily="34" charset="0"/>
              </a:rPr>
              <a:t>Année de référence doit-être comprise entre 2010 et 2022 : </a:t>
            </a:r>
          </a:p>
          <a:p>
            <a:pPr marL="285750" indent="-285750">
              <a:buFont typeface="Symbol" panose="05050102010706020507" pitchFamily="18" charset="2"/>
              <a:buChar char="Þ"/>
            </a:pPr>
            <a:r>
              <a:rPr lang="fr-FR" sz="1300" b="1" dirty="0">
                <a:latin typeface="Arial" panose="020B0604020202020204" pitchFamily="34" charset="0"/>
                <a:cs typeface="Arial" panose="020B0604020202020204" pitchFamily="34" charset="0"/>
              </a:rPr>
              <a:t>Année de référence </a:t>
            </a:r>
            <a:r>
              <a:rPr lang="fr-FR" sz="1300" b="1" dirty="0">
                <a:highlight>
                  <a:srgbClr val="00FF00"/>
                </a:highlight>
                <a:latin typeface="Arial" panose="020B0604020202020204" pitchFamily="34" charset="0"/>
                <a:cs typeface="Arial" panose="020B0604020202020204" pitchFamily="34" charset="0"/>
              </a:rPr>
              <a:t>: 2019</a:t>
            </a:r>
          </a:p>
          <a:p>
            <a:pPr marL="285750" indent="-285750">
              <a:buFont typeface="Symbol" panose="05050102010706020507" pitchFamily="18" charset="2"/>
              <a:buChar char="Þ"/>
            </a:pPr>
            <a:r>
              <a:rPr lang="fr-FR" sz="1300" b="1" dirty="0">
                <a:latin typeface="Arial" panose="020B0604020202020204" pitchFamily="34" charset="0"/>
                <a:cs typeface="Arial" panose="020B0604020202020204" pitchFamily="34" charset="0"/>
              </a:rPr>
              <a:t>33 % de gain ont été valorisés entre 2019 et 2024</a:t>
            </a:r>
          </a:p>
        </p:txBody>
      </p:sp>
      <p:pic>
        <p:nvPicPr>
          <p:cNvPr id="14" name="Image 13">
            <a:extLst>
              <a:ext uri="{FF2B5EF4-FFF2-40B4-BE49-F238E27FC236}">
                <a16:creationId xmlns:a16="http://schemas.microsoft.com/office/drawing/2014/main" id="{FE7A1515-17A9-6FD4-B144-41A74E401C28}"/>
              </a:ext>
            </a:extLst>
          </p:cNvPr>
          <p:cNvPicPr>
            <a:picLocks noChangeAspect="1"/>
          </p:cNvPicPr>
          <p:nvPr/>
        </p:nvPicPr>
        <p:blipFill>
          <a:blip r:embed="rId6"/>
          <a:stretch>
            <a:fillRect/>
          </a:stretch>
        </p:blipFill>
        <p:spPr>
          <a:xfrm>
            <a:off x="8441017" y="6691949"/>
            <a:ext cx="7406426" cy="790927"/>
          </a:xfrm>
          <a:prstGeom prst="rect">
            <a:avLst/>
          </a:prstGeom>
          <a:ln>
            <a:solidFill>
              <a:schemeClr val="accent1"/>
            </a:solidFill>
          </a:ln>
        </p:spPr>
      </p:pic>
      <p:graphicFrame>
        <p:nvGraphicFramePr>
          <p:cNvPr id="15" name="Tableau 14">
            <a:extLst>
              <a:ext uri="{FF2B5EF4-FFF2-40B4-BE49-F238E27FC236}">
                <a16:creationId xmlns:a16="http://schemas.microsoft.com/office/drawing/2014/main" id="{BAA5816D-4CBC-2D1D-34C1-14EF532C7952}"/>
              </a:ext>
            </a:extLst>
          </p:cNvPr>
          <p:cNvGraphicFramePr>
            <a:graphicFrameLocks noGrp="1"/>
          </p:cNvGraphicFramePr>
          <p:nvPr/>
        </p:nvGraphicFramePr>
        <p:xfrm>
          <a:off x="8459862" y="5739569"/>
          <a:ext cx="7720141" cy="814833"/>
        </p:xfrm>
        <a:graphic>
          <a:graphicData uri="http://schemas.openxmlformats.org/drawingml/2006/table">
            <a:tbl>
              <a:tblPr firstRow="1" firstCol="1" bandRow="1">
                <a:tableStyleId>{5C22544A-7EE6-4342-B048-85BDC9FD1C3A}</a:tableStyleId>
              </a:tblPr>
              <a:tblGrid>
                <a:gridCol w="2194410">
                  <a:extLst>
                    <a:ext uri="{9D8B030D-6E8A-4147-A177-3AD203B41FA5}">
                      <a16:colId xmlns:a16="http://schemas.microsoft.com/office/drawing/2014/main" val="3985745647"/>
                    </a:ext>
                  </a:extLst>
                </a:gridCol>
                <a:gridCol w="816078">
                  <a:extLst>
                    <a:ext uri="{9D8B030D-6E8A-4147-A177-3AD203B41FA5}">
                      <a16:colId xmlns:a16="http://schemas.microsoft.com/office/drawing/2014/main" val="225971337"/>
                    </a:ext>
                  </a:extLst>
                </a:gridCol>
                <a:gridCol w="796413">
                  <a:extLst>
                    <a:ext uri="{9D8B030D-6E8A-4147-A177-3AD203B41FA5}">
                      <a16:colId xmlns:a16="http://schemas.microsoft.com/office/drawing/2014/main" val="2430193956"/>
                    </a:ext>
                  </a:extLst>
                </a:gridCol>
                <a:gridCol w="894735">
                  <a:extLst>
                    <a:ext uri="{9D8B030D-6E8A-4147-A177-3AD203B41FA5}">
                      <a16:colId xmlns:a16="http://schemas.microsoft.com/office/drawing/2014/main" val="1173382936"/>
                    </a:ext>
                  </a:extLst>
                </a:gridCol>
                <a:gridCol w="1150374">
                  <a:extLst>
                    <a:ext uri="{9D8B030D-6E8A-4147-A177-3AD203B41FA5}">
                      <a16:colId xmlns:a16="http://schemas.microsoft.com/office/drawing/2014/main" val="4096085010"/>
                    </a:ext>
                  </a:extLst>
                </a:gridCol>
                <a:gridCol w="1071716">
                  <a:extLst>
                    <a:ext uri="{9D8B030D-6E8A-4147-A177-3AD203B41FA5}">
                      <a16:colId xmlns:a16="http://schemas.microsoft.com/office/drawing/2014/main" val="2651402142"/>
                    </a:ext>
                  </a:extLst>
                </a:gridCol>
                <a:gridCol w="796415">
                  <a:extLst>
                    <a:ext uri="{9D8B030D-6E8A-4147-A177-3AD203B41FA5}">
                      <a16:colId xmlns:a16="http://schemas.microsoft.com/office/drawing/2014/main" val="1505086233"/>
                    </a:ext>
                  </a:extLst>
                </a:gridCol>
              </a:tblGrid>
              <a:tr h="184863">
                <a:tc>
                  <a:txBody>
                    <a:bodyPr/>
                    <a:lstStyle/>
                    <a:p>
                      <a:pPr algn="ctr">
                        <a:lnSpc>
                          <a:spcPts val="1400"/>
                        </a:lnSpc>
                      </a:pPr>
                      <a:r>
                        <a:rPr lang="fr-FR" sz="1100" dirty="0">
                          <a:effectLst/>
                        </a:rPr>
                        <a:t>Consommations énergétique réelles</a:t>
                      </a:r>
                    </a:p>
                  </a:txBody>
                  <a:tcPr marL="68580" marR="68580" marT="0" marB="0"/>
                </a:tc>
                <a:tc>
                  <a:txBody>
                    <a:bodyPr/>
                    <a:lstStyle/>
                    <a:p>
                      <a:pPr algn="ctr">
                        <a:lnSpc>
                          <a:spcPts val="1400"/>
                        </a:lnSpc>
                      </a:pPr>
                      <a:endParaRPr lang="fr-FR" sz="1100" dirty="0">
                        <a:effectLst/>
                        <a:latin typeface="Arial" panose="020B0604020202020204" pitchFamily="34" charset="0"/>
                        <a:ea typeface="Times New Roman" panose="02020603050405020304" pitchFamily="18" charset="0"/>
                      </a:endParaRPr>
                    </a:p>
                    <a:p>
                      <a:pPr algn="ctr">
                        <a:lnSpc>
                          <a:spcPts val="1400"/>
                        </a:lnSpc>
                      </a:pPr>
                      <a:r>
                        <a:rPr lang="fr-FR" sz="1100" dirty="0">
                          <a:effectLst/>
                          <a:latin typeface="Arial" panose="020B0604020202020204" pitchFamily="34" charset="0"/>
                          <a:ea typeface="Times New Roman" panose="02020603050405020304" pitchFamily="18" charset="0"/>
                        </a:rPr>
                        <a:t>2019</a:t>
                      </a:r>
                    </a:p>
                  </a:txBody>
                  <a:tcPr marL="68580" marR="68580" marT="0" marB="0"/>
                </a:tc>
                <a:tc>
                  <a:txBody>
                    <a:bodyPr/>
                    <a:lstStyle/>
                    <a:p>
                      <a:pPr algn="ctr">
                        <a:lnSpc>
                          <a:spcPts val="1400"/>
                        </a:lnSpc>
                      </a:pPr>
                      <a:endParaRPr lang="fr-FR" sz="1100" dirty="0">
                        <a:effectLst/>
                        <a:latin typeface="Arial" panose="020B0604020202020204" pitchFamily="34" charset="0"/>
                        <a:ea typeface="Times New Roman" panose="02020603050405020304" pitchFamily="18" charset="0"/>
                      </a:endParaRPr>
                    </a:p>
                    <a:p>
                      <a:pPr algn="ctr">
                        <a:lnSpc>
                          <a:spcPts val="1400"/>
                        </a:lnSpc>
                      </a:pPr>
                      <a:r>
                        <a:rPr lang="fr-FR" sz="1100" dirty="0">
                          <a:effectLst/>
                          <a:latin typeface="Arial" panose="020B0604020202020204" pitchFamily="34" charset="0"/>
                          <a:ea typeface="Times New Roman" panose="02020603050405020304" pitchFamily="18" charset="0"/>
                        </a:rPr>
                        <a:t>2020</a:t>
                      </a:r>
                    </a:p>
                  </a:txBody>
                  <a:tcPr marL="68580" marR="68580" marT="0" marB="0"/>
                </a:tc>
                <a:tc>
                  <a:txBody>
                    <a:bodyPr/>
                    <a:lstStyle/>
                    <a:p>
                      <a:pPr algn="ctr">
                        <a:lnSpc>
                          <a:spcPts val="1400"/>
                        </a:lnSpc>
                      </a:pPr>
                      <a:endParaRPr lang="fr-FR" sz="1100" dirty="0">
                        <a:effectLst/>
                        <a:latin typeface="Arial" panose="020B0604020202020204" pitchFamily="34" charset="0"/>
                        <a:ea typeface="Times New Roman" panose="02020603050405020304" pitchFamily="18" charset="0"/>
                      </a:endParaRPr>
                    </a:p>
                    <a:p>
                      <a:pPr algn="ctr">
                        <a:lnSpc>
                          <a:spcPts val="1400"/>
                        </a:lnSpc>
                      </a:pPr>
                      <a:r>
                        <a:rPr lang="fr-FR" sz="1100" dirty="0">
                          <a:effectLst/>
                          <a:latin typeface="Arial" panose="020B0604020202020204" pitchFamily="34" charset="0"/>
                          <a:ea typeface="Times New Roman" panose="02020603050405020304" pitchFamily="18" charset="0"/>
                        </a:rPr>
                        <a:t>2021</a:t>
                      </a:r>
                    </a:p>
                  </a:txBody>
                  <a:tcPr marL="68580" marR="68580" marT="0" marB="0"/>
                </a:tc>
                <a:tc>
                  <a:txBody>
                    <a:bodyPr/>
                    <a:lstStyle/>
                    <a:p>
                      <a:pPr algn="ctr">
                        <a:lnSpc>
                          <a:spcPts val="1400"/>
                        </a:lnSpc>
                      </a:pPr>
                      <a:endParaRPr lang="fr-FR" sz="1100" dirty="0">
                        <a:effectLst/>
                        <a:latin typeface="Arial" panose="020B0604020202020204" pitchFamily="34" charset="0"/>
                        <a:ea typeface="Times New Roman" panose="02020603050405020304" pitchFamily="18" charset="0"/>
                      </a:endParaRPr>
                    </a:p>
                    <a:p>
                      <a:pPr algn="ctr">
                        <a:lnSpc>
                          <a:spcPts val="1400"/>
                        </a:lnSpc>
                      </a:pPr>
                      <a:r>
                        <a:rPr lang="fr-FR" sz="1100" dirty="0">
                          <a:effectLst/>
                          <a:latin typeface="Arial" panose="020B0604020202020204" pitchFamily="34" charset="0"/>
                          <a:ea typeface="Times New Roman" panose="02020603050405020304" pitchFamily="18" charset="0"/>
                        </a:rPr>
                        <a:t>2022</a:t>
                      </a:r>
                    </a:p>
                  </a:txBody>
                  <a:tcPr marL="68580" marR="68580" marT="0" marB="0"/>
                </a:tc>
                <a:tc>
                  <a:txBody>
                    <a:bodyPr/>
                    <a:lstStyle/>
                    <a:p>
                      <a:pPr algn="ctr">
                        <a:lnSpc>
                          <a:spcPts val="1400"/>
                        </a:lnSpc>
                      </a:pPr>
                      <a:endParaRPr lang="fr-FR" sz="1100" dirty="0">
                        <a:effectLst/>
                        <a:latin typeface="Arial" panose="020B0604020202020204" pitchFamily="34" charset="0"/>
                        <a:ea typeface="Times New Roman" panose="02020603050405020304" pitchFamily="18" charset="0"/>
                      </a:endParaRPr>
                    </a:p>
                    <a:p>
                      <a:pPr algn="ctr">
                        <a:lnSpc>
                          <a:spcPts val="1400"/>
                        </a:lnSpc>
                      </a:pPr>
                      <a:r>
                        <a:rPr lang="fr-FR" sz="1100" dirty="0">
                          <a:effectLst/>
                          <a:latin typeface="Arial" panose="020B0604020202020204" pitchFamily="34" charset="0"/>
                          <a:ea typeface="Times New Roman" panose="02020603050405020304" pitchFamily="18" charset="0"/>
                        </a:rPr>
                        <a:t>2023</a:t>
                      </a:r>
                    </a:p>
                  </a:txBody>
                  <a:tcPr marL="68580" marR="68580" marT="0" marB="0"/>
                </a:tc>
                <a:tc>
                  <a:txBody>
                    <a:bodyPr/>
                    <a:lstStyle/>
                    <a:p>
                      <a:pPr algn="ctr">
                        <a:lnSpc>
                          <a:spcPts val="1400"/>
                        </a:lnSpc>
                      </a:pPr>
                      <a:endParaRPr lang="fr-FR" sz="1100" dirty="0">
                        <a:effectLst/>
                      </a:endParaRPr>
                    </a:p>
                    <a:p>
                      <a:pPr algn="ctr">
                        <a:lnSpc>
                          <a:spcPts val="1400"/>
                        </a:lnSpc>
                      </a:pPr>
                      <a:r>
                        <a:rPr lang="fr-FR" sz="1100" dirty="0">
                          <a:effectLst/>
                          <a:latin typeface="Arial" panose="020B0604020202020204" pitchFamily="34" charset="0"/>
                          <a:ea typeface="Times New Roman" panose="02020603050405020304" pitchFamily="18" charset="0"/>
                        </a:rPr>
                        <a:t>2024</a:t>
                      </a:r>
                    </a:p>
                  </a:txBody>
                  <a:tcPr marL="68580" marR="68580" marT="0" marB="0"/>
                </a:tc>
                <a:extLst>
                  <a:ext uri="{0D108BD9-81ED-4DB2-BD59-A6C34878D82A}">
                    <a16:rowId xmlns:a16="http://schemas.microsoft.com/office/drawing/2014/main" val="3408359301"/>
                  </a:ext>
                </a:extLst>
              </a:tr>
              <a:tr h="289303">
                <a:tc>
                  <a:txBody>
                    <a:bodyPr/>
                    <a:lstStyle/>
                    <a:p>
                      <a:pPr algn="ctr">
                        <a:lnSpc>
                          <a:spcPct val="150000"/>
                        </a:lnSpc>
                      </a:pPr>
                      <a:r>
                        <a:rPr lang="fr-FR" sz="1100" dirty="0">
                          <a:effectLst/>
                        </a:rPr>
                        <a:t>Global – Electricité + Gaz </a:t>
                      </a:r>
                    </a:p>
                    <a:p>
                      <a:pPr algn="ctr">
                        <a:lnSpc>
                          <a:spcPct val="150000"/>
                        </a:lnSpc>
                      </a:pPr>
                      <a:r>
                        <a:rPr lang="fr-FR" sz="1100" dirty="0">
                          <a:effectLst/>
                        </a:rPr>
                        <a:t>( </a:t>
                      </a:r>
                      <a:r>
                        <a:rPr lang="fr-FR" sz="1100" dirty="0" err="1">
                          <a:effectLst/>
                        </a:rPr>
                        <a:t>Kwh</a:t>
                      </a:r>
                      <a:r>
                        <a:rPr lang="fr-FR" sz="1100" dirty="0">
                          <a:effectLst/>
                        </a:rPr>
                        <a:t> )</a:t>
                      </a:r>
                      <a:endParaRPr lang="fr-FR" sz="1100" dirty="0">
                        <a:effectLst/>
                        <a:latin typeface="Arial" panose="020B0604020202020204" pitchFamily="34" charset="0"/>
                        <a:ea typeface="Times New Roman" panose="02020603050405020304" pitchFamily="18" charset="0"/>
                      </a:endParaRPr>
                    </a:p>
                  </a:txBody>
                  <a:tcPr marL="68580" marR="68580" marT="0" marB="0"/>
                </a:tc>
                <a:tc>
                  <a:txBody>
                    <a:bodyPr/>
                    <a:lstStyle/>
                    <a:p>
                      <a:pPr algn="ctr">
                        <a:spcAft>
                          <a:spcPts val="800"/>
                        </a:spcAft>
                        <a:buNone/>
                      </a:pPr>
                      <a:r>
                        <a:rPr lang="fr-FR" sz="1100" dirty="0">
                          <a:effectLst/>
                        </a:rPr>
                        <a:t>37 540 513</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Aft>
                          <a:spcPts val="800"/>
                        </a:spcAft>
                        <a:buNone/>
                      </a:pPr>
                      <a:r>
                        <a:rPr lang="fr-FR" sz="1100" dirty="0">
                          <a:effectLst/>
                        </a:rPr>
                        <a:t>30 314 142</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Aft>
                          <a:spcPts val="800"/>
                        </a:spcAft>
                        <a:buNone/>
                      </a:pPr>
                      <a:r>
                        <a:rPr lang="fr-FR" sz="1100" dirty="0">
                          <a:effectLst/>
                        </a:rPr>
                        <a:t>26 584 227</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Aft>
                          <a:spcPts val="800"/>
                        </a:spcAft>
                        <a:buNone/>
                      </a:pPr>
                      <a:r>
                        <a:rPr lang="fr-FR" sz="1100" dirty="0">
                          <a:effectLst/>
                        </a:rPr>
                        <a:t>26 302 807</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Aft>
                          <a:spcPts val="800"/>
                        </a:spcAft>
                        <a:buNone/>
                      </a:pPr>
                      <a:r>
                        <a:rPr lang="fr-FR" sz="1100" dirty="0">
                          <a:effectLst/>
                        </a:rPr>
                        <a:t>23 271 818</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spcAft>
                          <a:spcPts val="800"/>
                        </a:spcAft>
                        <a:buNone/>
                      </a:pPr>
                      <a:r>
                        <a:rPr lang="fr-FR" sz="1100" dirty="0">
                          <a:effectLst/>
                        </a:rPr>
                        <a:t>25 110 657</a:t>
                      </a:r>
                      <a:endParaRPr lang="fr-FR" sz="1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85114428"/>
                  </a:ext>
                </a:extLst>
              </a:tr>
            </a:tbl>
          </a:graphicData>
        </a:graphic>
      </p:graphicFrame>
      <p:sp>
        <p:nvSpPr>
          <p:cNvPr id="16" name="Rectangle 15">
            <a:extLst>
              <a:ext uri="{FF2B5EF4-FFF2-40B4-BE49-F238E27FC236}">
                <a16:creationId xmlns:a16="http://schemas.microsoft.com/office/drawing/2014/main" id="{49E41CDD-FDDD-B311-25E3-AE298120D2BE}"/>
              </a:ext>
            </a:extLst>
          </p:cNvPr>
          <p:cNvSpPr/>
          <p:nvPr/>
        </p:nvSpPr>
        <p:spPr>
          <a:xfrm>
            <a:off x="10671053" y="5716168"/>
            <a:ext cx="799052" cy="8382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oogle Shape;178;g3cfc3822da3_2_0">
            <a:extLst>
              <a:ext uri="{FF2B5EF4-FFF2-40B4-BE49-F238E27FC236}">
                <a16:creationId xmlns:a16="http://schemas.microsoft.com/office/drawing/2014/main" id="{C1D66A59-08FD-A560-79D7-DEEB8283FEE1}"/>
              </a:ext>
            </a:extLst>
          </p:cNvPr>
          <p:cNvSpPr txBox="1">
            <a:spLocks noGrp="1"/>
          </p:cNvSpPr>
          <p:nvPr>
            <p:ph type="title"/>
          </p:nvPr>
        </p:nvSpPr>
        <p:spPr>
          <a:xfrm>
            <a:off x="673100" y="341313"/>
            <a:ext cx="14846300" cy="1868487"/>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Hôpital Saint Joseph: AUDIT ÉNERGÉTIQUE </a:t>
            </a:r>
            <a:endParaRPr dirty="0">
              <a:latin typeface="Bahnschrift" panose="020B0502040204020203" pitchFamily="34" charset="0"/>
            </a:endParaRPr>
          </a:p>
        </p:txBody>
      </p:sp>
    </p:spTree>
    <p:extLst>
      <p:ext uri="{BB962C8B-B14F-4D97-AF65-F5344CB8AC3E}">
        <p14:creationId xmlns:p14="http://schemas.microsoft.com/office/powerpoint/2010/main" val="3218655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3">
            <a:extLst>
              <a:ext uri="{FF2B5EF4-FFF2-40B4-BE49-F238E27FC236}">
                <a16:creationId xmlns:a16="http://schemas.microsoft.com/office/drawing/2014/main" id="{96276834-AC25-C223-0663-517F184ADF74}"/>
              </a:ext>
            </a:extLst>
          </p:cNvPr>
          <p:cNvSpPr txBox="1">
            <a:spLocks/>
          </p:cNvSpPr>
          <p:nvPr/>
        </p:nvSpPr>
        <p:spPr>
          <a:xfrm>
            <a:off x="673100" y="1607003"/>
            <a:ext cx="15229408" cy="872804"/>
          </a:xfrm>
          <a:prstGeom prst="rect">
            <a:avLst/>
          </a:prstGeom>
        </p:spPr>
        <p:txBody>
          <a:bodyPr anchor="ct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b="1" dirty="0"/>
              <a:t>Proposition de travaux retenu: </a:t>
            </a:r>
          </a:p>
          <a:p>
            <a:r>
              <a:rPr lang="fr-FR" sz="2000" dirty="0">
                <a:solidFill>
                  <a:schemeClr val="accent2">
                    <a:lumMod val="75000"/>
                  </a:schemeClr>
                </a:solidFill>
              </a:rPr>
              <a:t>Hybridation de la chaufferie par des pompes à chaleur air/eau pour la production de chauffage et d’eau chaude sanitaire</a:t>
            </a:r>
          </a:p>
          <a:p>
            <a:endParaRPr lang="fr-FR" sz="2000" b="1" dirty="0"/>
          </a:p>
        </p:txBody>
      </p:sp>
      <p:pic>
        <p:nvPicPr>
          <p:cNvPr id="9" name="Image 8" descr="Une image contenant texte, ligne, Parallèle, capture d’écran&#10;&#10;Le contenu généré par l’IA peut être incorrect.">
            <a:extLst>
              <a:ext uri="{FF2B5EF4-FFF2-40B4-BE49-F238E27FC236}">
                <a16:creationId xmlns:a16="http://schemas.microsoft.com/office/drawing/2014/main" id="{C7F02E9E-AF18-271C-D9C8-5EB3A0605528}"/>
              </a:ext>
            </a:extLst>
          </p:cNvPr>
          <p:cNvPicPr>
            <a:picLocks noChangeAspect="1"/>
          </p:cNvPicPr>
          <p:nvPr/>
        </p:nvPicPr>
        <p:blipFill>
          <a:blip r:embed="rId2"/>
          <a:stretch>
            <a:fillRect/>
          </a:stretch>
        </p:blipFill>
        <p:spPr>
          <a:xfrm>
            <a:off x="1732548" y="7411177"/>
            <a:ext cx="11760119" cy="1590616"/>
          </a:xfrm>
          <a:prstGeom prst="rect">
            <a:avLst/>
          </a:prstGeom>
          <a:ln>
            <a:solidFill>
              <a:schemeClr val="accent1"/>
            </a:solidFill>
          </a:ln>
        </p:spPr>
      </p:pic>
      <p:sp>
        <p:nvSpPr>
          <p:cNvPr id="10" name="Google Shape;178;g3cfc3822da3_2_0">
            <a:extLst>
              <a:ext uri="{FF2B5EF4-FFF2-40B4-BE49-F238E27FC236}">
                <a16:creationId xmlns:a16="http://schemas.microsoft.com/office/drawing/2014/main" id="{7560F409-847A-558C-19FD-4E23905702ED}"/>
              </a:ext>
            </a:extLst>
          </p:cNvPr>
          <p:cNvSpPr txBox="1">
            <a:spLocks noGrp="1"/>
          </p:cNvSpPr>
          <p:nvPr>
            <p:ph type="title"/>
          </p:nvPr>
        </p:nvSpPr>
        <p:spPr>
          <a:xfrm>
            <a:off x="673100" y="341313"/>
            <a:ext cx="14846300" cy="1868487"/>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Hôpital Saint Joseph: AUDIT ÉNERGÉTIQUE </a:t>
            </a:r>
            <a:endParaRPr dirty="0">
              <a:latin typeface="Bahnschrift" panose="020B0502040204020203" pitchFamily="34" charset="0"/>
            </a:endParaRPr>
          </a:p>
        </p:txBody>
      </p:sp>
      <p:graphicFrame>
        <p:nvGraphicFramePr>
          <p:cNvPr id="11" name="Tableau 10">
            <a:extLst>
              <a:ext uri="{FF2B5EF4-FFF2-40B4-BE49-F238E27FC236}">
                <a16:creationId xmlns:a16="http://schemas.microsoft.com/office/drawing/2014/main" id="{66BBA989-BA26-82FB-FF30-E458A9E64CCF}"/>
              </a:ext>
            </a:extLst>
          </p:cNvPr>
          <p:cNvGraphicFramePr>
            <a:graphicFrameLocks noGrp="1"/>
          </p:cNvGraphicFramePr>
          <p:nvPr/>
        </p:nvGraphicFramePr>
        <p:xfrm>
          <a:off x="353492" y="2180909"/>
          <a:ext cx="13090364" cy="5128010"/>
        </p:xfrm>
        <a:graphic>
          <a:graphicData uri="http://schemas.openxmlformats.org/drawingml/2006/table">
            <a:tbl>
              <a:tblPr firstRow="1" firstCol="1" bandRow="1">
                <a:tableStyleId>{5C22544A-7EE6-4342-B048-85BDC9FD1C3A}</a:tableStyleId>
              </a:tblPr>
              <a:tblGrid>
                <a:gridCol w="4459706">
                  <a:extLst>
                    <a:ext uri="{9D8B030D-6E8A-4147-A177-3AD203B41FA5}">
                      <a16:colId xmlns:a16="http://schemas.microsoft.com/office/drawing/2014/main" val="4099617235"/>
                    </a:ext>
                  </a:extLst>
                </a:gridCol>
                <a:gridCol w="1761324">
                  <a:extLst>
                    <a:ext uri="{9D8B030D-6E8A-4147-A177-3AD203B41FA5}">
                      <a16:colId xmlns:a16="http://schemas.microsoft.com/office/drawing/2014/main" val="1395078172"/>
                    </a:ext>
                  </a:extLst>
                </a:gridCol>
                <a:gridCol w="1630274">
                  <a:extLst>
                    <a:ext uri="{9D8B030D-6E8A-4147-A177-3AD203B41FA5}">
                      <a16:colId xmlns:a16="http://schemas.microsoft.com/office/drawing/2014/main" val="2709490902"/>
                    </a:ext>
                  </a:extLst>
                </a:gridCol>
                <a:gridCol w="2149757">
                  <a:extLst>
                    <a:ext uri="{9D8B030D-6E8A-4147-A177-3AD203B41FA5}">
                      <a16:colId xmlns:a16="http://schemas.microsoft.com/office/drawing/2014/main" val="2782214301"/>
                    </a:ext>
                  </a:extLst>
                </a:gridCol>
                <a:gridCol w="1326818">
                  <a:extLst>
                    <a:ext uri="{9D8B030D-6E8A-4147-A177-3AD203B41FA5}">
                      <a16:colId xmlns:a16="http://schemas.microsoft.com/office/drawing/2014/main" val="1119410896"/>
                    </a:ext>
                  </a:extLst>
                </a:gridCol>
                <a:gridCol w="1762485">
                  <a:extLst>
                    <a:ext uri="{9D8B030D-6E8A-4147-A177-3AD203B41FA5}">
                      <a16:colId xmlns:a16="http://schemas.microsoft.com/office/drawing/2014/main" val="1531923482"/>
                    </a:ext>
                  </a:extLst>
                </a:gridCol>
              </a:tblGrid>
              <a:tr h="699214">
                <a:tc>
                  <a:txBody>
                    <a:bodyPr/>
                    <a:lstStyle/>
                    <a:p>
                      <a:pPr marL="13970" algn="ctr">
                        <a:lnSpc>
                          <a:spcPts val="1400"/>
                        </a:lnSpc>
                        <a:buNone/>
                      </a:pPr>
                      <a:r>
                        <a:rPr lang="fr-FR" sz="1000" dirty="0">
                          <a:solidFill>
                            <a:schemeClr val="tx1"/>
                          </a:solidFill>
                          <a:effectLst/>
                          <a:latin typeface="Arial" panose="020B0604020202020204" pitchFamily="34" charset="0"/>
                          <a:cs typeface="Arial" panose="020B0604020202020204" pitchFamily="34" charset="0"/>
                        </a:rPr>
                        <a:t>Proposition de travaux</a:t>
                      </a:r>
                      <a:endParaRPr lang="fr-FR"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26" marR="52426" marT="0" marB="0" anchor="ctr"/>
                </a:tc>
                <a:tc>
                  <a:txBody>
                    <a:bodyPr/>
                    <a:lstStyle/>
                    <a:p>
                      <a:pPr algn="ctr">
                        <a:lnSpc>
                          <a:spcPts val="1400"/>
                        </a:lnSpc>
                        <a:buNone/>
                      </a:pPr>
                      <a:r>
                        <a:rPr lang="fr-FR" sz="1100" dirty="0">
                          <a:solidFill>
                            <a:schemeClr val="tx1"/>
                          </a:solidFill>
                          <a:effectLst/>
                          <a:latin typeface="Arial" panose="020B0604020202020204" pitchFamily="34" charset="0"/>
                          <a:cs typeface="Arial" panose="020B0604020202020204" pitchFamily="34" charset="0"/>
                        </a:rPr>
                        <a:t>Budget de Travaux (HT)</a:t>
                      </a:r>
                      <a:endParaRPr lang="fr-F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26" marR="52426" marT="0" marB="0" anchor="ctr"/>
                </a:tc>
                <a:tc>
                  <a:txBody>
                    <a:bodyPr/>
                    <a:lstStyle/>
                    <a:p>
                      <a:pPr algn="ctr">
                        <a:lnSpc>
                          <a:spcPts val="1400"/>
                        </a:lnSpc>
                        <a:buNone/>
                      </a:pPr>
                      <a:r>
                        <a:rPr lang="fr-FR" sz="1100">
                          <a:solidFill>
                            <a:schemeClr val="tx1"/>
                          </a:solidFill>
                          <a:effectLst/>
                          <a:latin typeface="Arial" panose="020B0604020202020204" pitchFamily="34" charset="0"/>
                          <a:cs typeface="Arial" panose="020B0604020202020204" pitchFamily="34" charset="0"/>
                        </a:rPr>
                        <a:t>Économies</a:t>
                      </a:r>
                    </a:p>
                    <a:p>
                      <a:pPr algn="ctr">
                        <a:lnSpc>
                          <a:spcPts val="1400"/>
                        </a:lnSpc>
                        <a:buNone/>
                      </a:pPr>
                      <a:r>
                        <a:rPr lang="fr-FR" sz="1100">
                          <a:solidFill>
                            <a:schemeClr val="tx1"/>
                          </a:solidFill>
                          <a:effectLst/>
                          <a:latin typeface="Arial" panose="020B0604020202020204" pitchFamily="34" charset="0"/>
                          <a:cs typeface="Arial" panose="020B0604020202020204" pitchFamily="34" charset="0"/>
                        </a:rPr>
                        <a:t>(0.17 €/kwh)</a:t>
                      </a:r>
                      <a:endParaRPr lang="fr-FR" sz="11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26" marR="52426" marT="0" marB="0" anchor="ctr"/>
                </a:tc>
                <a:tc>
                  <a:txBody>
                    <a:bodyPr/>
                    <a:lstStyle/>
                    <a:p>
                      <a:pPr algn="ctr">
                        <a:lnSpc>
                          <a:spcPts val="1400"/>
                        </a:lnSpc>
                        <a:buNone/>
                      </a:pPr>
                      <a:r>
                        <a:rPr lang="fr-FR" sz="1100" dirty="0">
                          <a:solidFill>
                            <a:schemeClr val="tx1"/>
                          </a:solidFill>
                          <a:effectLst/>
                          <a:latin typeface="Arial" panose="020B0604020202020204" pitchFamily="34" charset="0"/>
                          <a:cs typeface="Arial" panose="020B0604020202020204" pitchFamily="34" charset="0"/>
                        </a:rPr>
                        <a:t>CEE</a:t>
                      </a:r>
                      <a:endParaRPr lang="fr-F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26" marR="52426" marT="0" marB="0" anchor="ctr"/>
                </a:tc>
                <a:tc>
                  <a:txBody>
                    <a:bodyPr/>
                    <a:lstStyle/>
                    <a:p>
                      <a:pPr marL="13970" algn="ctr">
                        <a:lnSpc>
                          <a:spcPts val="1400"/>
                        </a:lnSpc>
                        <a:buNone/>
                      </a:pPr>
                      <a:endParaRPr lang="fr-F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3970" algn="ctr">
                        <a:lnSpc>
                          <a:spcPts val="1400"/>
                        </a:lnSpc>
                        <a:buNone/>
                      </a:pPr>
                      <a:r>
                        <a:rPr lang="fr-F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TRI</a:t>
                      </a:r>
                    </a:p>
                  </a:txBody>
                  <a:tcPr marL="52426" marR="52426" marT="0" marB="0"/>
                </a:tc>
                <a:tc>
                  <a:txBody>
                    <a:bodyPr/>
                    <a:lstStyle/>
                    <a:p>
                      <a:pPr marL="13970" algn="ctr">
                        <a:lnSpc>
                          <a:spcPts val="1400"/>
                        </a:lnSpc>
                        <a:buNone/>
                      </a:pPr>
                      <a:endParaRPr lang="fr-FR" sz="1400" dirty="0">
                        <a:effectLst/>
                        <a:latin typeface="Arial" panose="020B0604020202020204" pitchFamily="34" charset="0"/>
                        <a:cs typeface="Arial" panose="020B0604020202020204" pitchFamily="34" charset="0"/>
                      </a:endParaRPr>
                    </a:p>
                    <a:p>
                      <a:pPr marL="13970" algn="ctr">
                        <a:lnSpc>
                          <a:spcPts val="1400"/>
                        </a:lnSpc>
                        <a:buNone/>
                      </a:pPr>
                      <a:r>
                        <a:rPr lang="fr-FR" sz="1400" dirty="0">
                          <a:solidFill>
                            <a:schemeClr val="tx1"/>
                          </a:solidFill>
                          <a:effectLst/>
                          <a:latin typeface="Arial" panose="020B0604020202020204" pitchFamily="34" charset="0"/>
                          <a:cs typeface="Arial" panose="020B0604020202020204" pitchFamily="34" charset="0"/>
                        </a:rPr>
                        <a:t>Gains % (Année de référence 2019)</a:t>
                      </a:r>
                      <a:endParaRPr lang="fr-FR"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26" marR="52426" marT="0" marB="0"/>
                </a:tc>
                <a:extLst>
                  <a:ext uri="{0D108BD9-81ED-4DB2-BD59-A6C34878D82A}">
                    <a16:rowId xmlns:a16="http://schemas.microsoft.com/office/drawing/2014/main" val="419403459"/>
                  </a:ext>
                </a:extLst>
              </a:tr>
              <a:tr h="699214">
                <a:tc>
                  <a:txBody>
                    <a:bodyPr/>
                    <a:lstStyle/>
                    <a:p>
                      <a:pPr marL="0" lvl="0" indent="0" algn="l">
                        <a:lnSpc>
                          <a:spcPts val="1400"/>
                        </a:lnSpc>
                        <a:buFont typeface="+mj-lt"/>
                        <a:buNone/>
                      </a:pPr>
                      <a:r>
                        <a:rPr lang="fr-FR" sz="1600" dirty="0">
                          <a:solidFill>
                            <a:schemeClr val="tx1"/>
                          </a:solidFill>
                          <a:effectLst/>
                        </a:rPr>
                        <a:t>1-</a:t>
                      </a:r>
                      <a:r>
                        <a:rPr lang="fr-FR" sz="1200" dirty="0">
                          <a:solidFill>
                            <a:schemeClr val="tx1"/>
                          </a:solidFill>
                          <a:effectLst/>
                        </a:rPr>
                        <a:t> Amélioration de la performance du système d’éclairage des parkings et des zones extérieures</a:t>
                      </a:r>
                      <a:endParaRPr lang="fr-FR" sz="12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620 000 – 940 000 €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25 560 €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16 000 -48 000 €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24 ans</a:t>
                      </a:r>
                    </a:p>
                  </a:txBody>
                  <a:tcPr marL="52426" marR="52426" marT="0" marB="0" anchor="ctr"/>
                </a:tc>
                <a:tc>
                  <a:txBody>
                    <a:bodyPr/>
                    <a:lstStyle/>
                    <a:p>
                      <a:pPr algn="ctr">
                        <a:lnSpc>
                          <a:spcPts val="1400"/>
                        </a:lnSpc>
                        <a:buNone/>
                      </a:pPr>
                      <a:r>
                        <a:rPr lang="fr-FR" sz="2000" b="1" dirty="0">
                          <a:effectLst/>
                        </a:rPr>
                        <a:t>34.9 %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1413630584"/>
                  </a:ext>
                </a:extLst>
              </a:tr>
              <a:tr h="699214">
                <a:tc>
                  <a:txBody>
                    <a:bodyPr/>
                    <a:lstStyle/>
                    <a:p>
                      <a:pPr marL="0" lvl="0" indent="0" algn="l">
                        <a:lnSpc>
                          <a:spcPts val="1400"/>
                        </a:lnSpc>
                        <a:buFont typeface="+mj-lt"/>
                        <a:buNone/>
                      </a:pPr>
                      <a:r>
                        <a:rPr lang="fr-FR" sz="1100" dirty="0">
                          <a:solidFill>
                            <a:schemeClr val="tx1"/>
                          </a:solidFill>
                          <a:effectLst/>
                        </a:rPr>
                        <a:t>2- Remplacement des menuiseries extérieures (BUES, Victoria des Jardins, Sainte-Monique et Rastoin)</a:t>
                      </a:r>
                      <a:endParaRPr lang="fr-FR" sz="11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1.2M – 1.8M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45 580 €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a:effectLst/>
                        </a:rPr>
                        <a:t>70 000 – 110 000 €</a:t>
                      </a:r>
                      <a:endParaRPr lang="fr-FR" sz="160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25 ans</a:t>
                      </a:r>
                    </a:p>
                  </a:txBody>
                  <a:tcPr marL="52426" marR="52426" marT="0" marB="0" anchor="ctr"/>
                </a:tc>
                <a:tc>
                  <a:txBody>
                    <a:bodyPr/>
                    <a:lstStyle/>
                    <a:p>
                      <a:pPr algn="ctr">
                        <a:lnSpc>
                          <a:spcPts val="1400"/>
                        </a:lnSpc>
                        <a:buNone/>
                      </a:pPr>
                      <a:r>
                        <a:rPr lang="fr-FR" sz="2000" b="1" dirty="0">
                          <a:effectLst/>
                        </a:rPr>
                        <a:t>35.2 %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2505974713"/>
                  </a:ext>
                </a:extLst>
              </a:tr>
              <a:tr h="718042">
                <a:tc>
                  <a:txBody>
                    <a:bodyPr/>
                    <a:lstStyle/>
                    <a:p>
                      <a:pPr marL="0" lvl="0" indent="0" algn="l">
                        <a:lnSpc>
                          <a:spcPts val="1400"/>
                        </a:lnSpc>
                        <a:buFont typeface="+mj-lt"/>
                        <a:buNone/>
                      </a:pPr>
                      <a:r>
                        <a:rPr lang="fr-FR" sz="1600" dirty="0">
                          <a:solidFill>
                            <a:schemeClr val="tx1"/>
                          </a:solidFill>
                          <a:effectLst/>
                        </a:rPr>
                        <a:t>3-</a:t>
                      </a:r>
                      <a:r>
                        <a:rPr lang="fr-FR" sz="1200" dirty="0">
                          <a:solidFill>
                            <a:schemeClr val="tx1"/>
                          </a:solidFill>
                          <a:effectLst/>
                        </a:rPr>
                        <a:t> Hybridation de la chaufferie par des pompes à chaleur air/eau pour la production de chauffage et d’eau chaude sanitaire</a:t>
                      </a:r>
                      <a:endParaRPr lang="fr-FR" sz="12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1.5M – 2.5M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907 000 €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130 000 – 190 000 €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5 ans</a:t>
                      </a:r>
                    </a:p>
                  </a:txBody>
                  <a:tcPr marL="52426" marR="52426" marT="0" marB="0" anchor="ctr"/>
                </a:tc>
                <a:tc>
                  <a:txBody>
                    <a:bodyPr/>
                    <a:lstStyle/>
                    <a:p>
                      <a:pPr algn="ctr">
                        <a:lnSpc>
                          <a:spcPts val="1400"/>
                        </a:lnSpc>
                        <a:buNone/>
                      </a:pPr>
                      <a:r>
                        <a:rPr lang="fr-FR" sz="2000" b="1" dirty="0">
                          <a:effectLst/>
                        </a:rPr>
                        <a:t>48.7 %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3660119242"/>
                  </a:ext>
                </a:extLst>
              </a:tr>
              <a:tr h="463401">
                <a:tc>
                  <a:txBody>
                    <a:bodyPr/>
                    <a:lstStyle/>
                    <a:p>
                      <a:pPr marL="0" lvl="0" indent="0" algn="l">
                        <a:lnSpc>
                          <a:spcPts val="1400"/>
                        </a:lnSpc>
                        <a:buFont typeface="+mj-lt"/>
                        <a:buNone/>
                      </a:pPr>
                      <a:r>
                        <a:rPr lang="fr-FR" sz="1600" dirty="0">
                          <a:solidFill>
                            <a:schemeClr val="tx1"/>
                          </a:solidFill>
                          <a:effectLst/>
                        </a:rPr>
                        <a:t>4-</a:t>
                      </a:r>
                      <a:r>
                        <a:rPr lang="fr-FR" sz="1200" dirty="0">
                          <a:solidFill>
                            <a:schemeClr val="tx1"/>
                          </a:solidFill>
                          <a:effectLst/>
                        </a:rPr>
                        <a:t> Mise en place d’une ECS solaire (en cours)</a:t>
                      </a:r>
                      <a:endParaRPr lang="fr-FR" sz="12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a:effectLst/>
                        </a:rPr>
                        <a:t>-</a:t>
                      </a:r>
                      <a:endParaRPr lang="fr-FR" sz="160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8 963 €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a:t>
                      </a:r>
                    </a:p>
                  </a:txBody>
                  <a:tcPr marL="52426" marR="52426" marT="0" marB="0" anchor="ctr"/>
                </a:tc>
                <a:tc>
                  <a:txBody>
                    <a:bodyPr/>
                    <a:lstStyle/>
                    <a:p>
                      <a:pPr algn="ctr">
                        <a:lnSpc>
                          <a:spcPts val="1400"/>
                        </a:lnSpc>
                        <a:buNone/>
                      </a:pPr>
                      <a:r>
                        <a:rPr lang="fr-FR" sz="2000" b="1" dirty="0">
                          <a:effectLst/>
                        </a:rPr>
                        <a:t>34.6 %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3676305003"/>
                  </a:ext>
                </a:extLst>
              </a:tr>
              <a:tr h="459141">
                <a:tc>
                  <a:txBody>
                    <a:bodyPr/>
                    <a:lstStyle/>
                    <a:p>
                      <a:pPr marL="0" lvl="0" indent="0" algn="l">
                        <a:lnSpc>
                          <a:spcPts val="1400"/>
                        </a:lnSpc>
                        <a:buFont typeface="+mj-lt"/>
                        <a:buNone/>
                      </a:pPr>
                      <a:r>
                        <a:rPr lang="fr-FR" sz="1100" dirty="0">
                          <a:solidFill>
                            <a:schemeClr val="tx1"/>
                          </a:solidFill>
                          <a:effectLst/>
                        </a:rPr>
                        <a:t>5- Installation d’ombrières photovoltaïques (3300m²)</a:t>
                      </a:r>
                      <a:endParaRPr lang="fr-FR" sz="11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a:effectLst/>
                        </a:rPr>
                        <a:t>990 000 – 1.3M €</a:t>
                      </a:r>
                      <a:endParaRPr lang="fr-FR" sz="160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a:effectLst/>
                        </a:rPr>
                        <a:t>102 650 €</a:t>
                      </a:r>
                      <a:endParaRPr lang="fr-FR" sz="160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10 ans</a:t>
                      </a:r>
                    </a:p>
                  </a:txBody>
                  <a:tcPr marL="52426" marR="52426" marT="0" marB="0" anchor="ctr"/>
                </a:tc>
                <a:tc>
                  <a:txBody>
                    <a:bodyPr/>
                    <a:lstStyle/>
                    <a:p>
                      <a:pPr algn="ctr">
                        <a:lnSpc>
                          <a:spcPts val="1400"/>
                        </a:lnSpc>
                        <a:buNone/>
                      </a:pPr>
                      <a:r>
                        <a:rPr lang="fr-FR" sz="2000" b="1" dirty="0">
                          <a:effectLst/>
                        </a:rPr>
                        <a:t>36.12 %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1568532841"/>
                  </a:ext>
                </a:extLst>
              </a:tr>
              <a:tr h="240074">
                <a:tc>
                  <a:txBody>
                    <a:bodyPr/>
                    <a:lstStyle/>
                    <a:p>
                      <a:pPr marL="0" marR="0" lvl="0" indent="0" algn="l" defTabSz="914400" rtl="0" eaLnBrk="1" fontAlgn="auto" latinLnBrk="0" hangingPunct="1">
                        <a:lnSpc>
                          <a:spcPts val="1400"/>
                        </a:lnSpc>
                        <a:spcBef>
                          <a:spcPts val="0"/>
                        </a:spcBef>
                        <a:spcAft>
                          <a:spcPts val="0"/>
                        </a:spcAft>
                        <a:buClr>
                          <a:srgbClr val="000000"/>
                        </a:buClr>
                        <a:buSzTx/>
                        <a:buFont typeface="+mj-lt"/>
                        <a:buNone/>
                        <a:tabLst/>
                        <a:defRPr/>
                      </a:pPr>
                      <a:r>
                        <a:rPr lang="fr-FR" sz="10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Proposition 6 : </a:t>
                      </a:r>
                      <a:r>
                        <a:rPr lang="fr-FR"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Installation d’ombrières photovoltaïques (3300m²)</a:t>
                      </a:r>
                      <a:endParaRPr lang="fr-FR" sz="1000" dirty="0">
                        <a:effectLst/>
                        <a:latin typeface="Aptos" panose="020B0004020202020204" pitchFamily="34" charset="0"/>
                        <a:ea typeface="Aptos" panose="020B0004020202020204" pitchFamily="34" charset="0"/>
                        <a:cs typeface="Times New Roman" panose="02020603050405020304" pitchFamily="18" charset="0"/>
                      </a:endParaRPr>
                    </a:p>
                  </a:txBody>
                  <a:tcPr marL="52426" marR="52426" marT="0" marB="0" anchor="ctr"/>
                </a:tc>
                <a:tc>
                  <a:txBody>
                    <a:bodyPr/>
                    <a:lstStyle/>
                    <a:p>
                      <a:pPr algn="ctr">
                        <a:lnSpc>
                          <a:spcPts val="1400"/>
                        </a:lnSpc>
                        <a:buNone/>
                      </a:pP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2702876602"/>
                  </a:ext>
                </a:extLst>
              </a:tr>
              <a:tr h="631867">
                <a:tc>
                  <a:txBody>
                    <a:bodyPr/>
                    <a:lstStyle/>
                    <a:p>
                      <a:pPr marL="0" lvl="0" indent="0" algn="l">
                        <a:lnSpc>
                          <a:spcPts val="1400"/>
                        </a:lnSpc>
                        <a:buFont typeface="+mj-lt"/>
                        <a:buNone/>
                      </a:pPr>
                      <a:r>
                        <a:rPr lang="fr-FR" sz="1400" dirty="0">
                          <a:solidFill>
                            <a:schemeClr val="tx1"/>
                          </a:solidFill>
                          <a:effectLst/>
                        </a:rPr>
                        <a:t>Bouquet de travaux 1 (– 40 %) : Proposition</a:t>
                      </a:r>
                      <a:r>
                        <a:rPr lang="fr-FR" sz="1600" dirty="0">
                          <a:solidFill>
                            <a:schemeClr val="tx1"/>
                          </a:solidFill>
                          <a:effectLst/>
                        </a:rPr>
                        <a:t>1,3 et 4</a:t>
                      </a:r>
                      <a:endParaRPr lang="fr-FR" sz="14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2.12M– 3.44M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a:effectLst/>
                        </a:rPr>
                        <a:t>941 500 €</a:t>
                      </a:r>
                      <a:endParaRPr lang="fr-FR" sz="160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146 000 – 238 000 €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marL="92075" indent="0" algn="l">
                        <a:lnSpc>
                          <a:spcPts val="1400"/>
                        </a:lnSpc>
                        <a:buNone/>
                      </a:pPr>
                      <a:r>
                        <a:rPr lang="fr-FR" sz="1600" kern="1200" dirty="0">
                          <a:solidFill>
                            <a:schemeClr val="dk1"/>
                          </a:solidFill>
                          <a:effectLst/>
                          <a:latin typeface="Arial" panose="020B0604020202020204" pitchFamily="34" charset="0"/>
                          <a:ea typeface="Times New Roman" panose="02020603050405020304" pitchFamily="18" charset="0"/>
                          <a:cs typeface="+mn-cs"/>
                        </a:rPr>
                        <a:t> 5 ans</a:t>
                      </a:r>
                    </a:p>
                  </a:txBody>
                  <a:tcPr marL="52426" marR="52426" marT="0" marB="0" anchor="ctr"/>
                </a:tc>
                <a:tc>
                  <a:txBody>
                    <a:bodyPr/>
                    <a:lstStyle/>
                    <a:p>
                      <a:pPr marL="292100" algn="just">
                        <a:lnSpc>
                          <a:spcPts val="1400"/>
                        </a:lnSpc>
                        <a:buNone/>
                      </a:pPr>
                      <a:r>
                        <a:rPr lang="fr-FR" sz="2000" b="1" dirty="0">
                          <a:effectLst/>
                        </a:rPr>
                        <a:t>49.3 %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445442009"/>
                  </a:ext>
                </a:extLst>
              </a:tr>
              <a:tr h="459141">
                <a:tc>
                  <a:txBody>
                    <a:bodyPr/>
                    <a:lstStyle/>
                    <a:p>
                      <a:pPr marL="0" marR="0" lvl="0" indent="0" algn="l" defTabSz="914400" rtl="0" eaLnBrk="1" fontAlgn="auto" latinLnBrk="0" hangingPunct="1">
                        <a:lnSpc>
                          <a:spcPts val="1400"/>
                        </a:lnSpc>
                        <a:spcBef>
                          <a:spcPts val="0"/>
                        </a:spcBef>
                        <a:spcAft>
                          <a:spcPts val="0"/>
                        </a:spcAft>
                        <a:buClr>
                          <a:srgbClr val="000000"/>
                        </a:buClr>
                        <a:buSzTx/>
                        <a:buFont typeface="+mj-lt"/>
                        <a:buNone/>
                        <a:tabLst/>
                        <a:defRPr/>
                      </a:pPr>
                      <a:r>
                        <a:rPr lang="fr-FR" sz="1000" dirty="0">
                          <a:solidFill>
                            <a:schemeClr val="tx1"/>
                          </a:solidFill>
                          <a:effectLst/>
                        </a:rPr>
                        <a:t>Bouquet de travaux 2 (– 50 %) : Proposition 1,3, 4 et 6</a:t>
                      </a:r>
                      <a:r>
                        <a:rPr lang="fr-FR" sz="1000" b="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Proposition 6 : </a:t>
                      </a:r>
                      <a:r>
                        <a:rPr lang="fr-FR"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Installation d’ombrières photovoltaïques (3300m²)</a:t>
                      </a:r>
                      <a:endParaRPr lang="fr-FR" sz="10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a:lnSpc>
                          <a:spcPts val="1400"/>
                        </a:lnSpc>
                        <a:buFont typeface="+mj-lt"/>
                        <a:buNone/>
                      </a:pPr>
                      <a:endParaRPr lang="fr-FR" sz="1000" dirty="0">
                        <a:solidFill>
                          <a:schemeClr val="tx1"/>
                        </a:solidFill>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3.11M – 4.744M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1.044M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rPr>
                        <a:t>146 000 – 238 000 €</a:t>
                      </a:r>
                      <a:endParaRPr lang="fr-FR" sz="1600" dirty="0">
                        <a:effectLst/>
                        <a:latin typeface="Arial" panose="020B0604020202020204" pitchFamily="34" charset="0"/>
                        <a:ea typeface="Times New Roman" panose="02020603050405020304" pitchFamily="18" charset="0"/>
                      </a:endParaRPr>
                    </a:p>
                  </a:txBody>
                  <a:tcPr marL="52426" marR="52426" marT="0" marB="0" anchor="ctr"/>
                </a:tc>
                <a:tc>
                  <a:txBody>
                    <a:bodyPr/>
                    <a:lstStyle/>
                    <a:p>
                      <a:pPr algn="ctr">
                        <a:lnSpc>
                          <a:spcPts val="1400"/>
                        </a:lnSpc>
                        <a:buNone/>
                      </a:pPr>
                      <a:r>
                        <a:rPr lang="fr-FR" sz="1600" dirty="0">
                          <a:effectLst/>
                          <a:latin typeface="Arial" panose="020B0604020202020204" pitchFamily="34" charset="0"/>
                          <a:ea typeface="Times New Roman" panose="02020603050405020304" pitchFamily="18" charset="0"/>
                        </a:rPr>
                        <a:t>5 ans</a:t>
                      </a:r>
                    </a:p>
                  </a:txBody>
                  <a:tcPr marL="52426" marR="52426" marT="0" marB="0" anchor="ctr"/>
                </a:tc>
                <a:tc>
                  <a:txBody>
                    <a:bodyPr/>
                    <a:lstStyle/>
                    <a:p>
                      <a:pPr algn="ctr">
                        <a:lnSpc>
                          <a:spcPts val="1400"/>
                        </a:lnSpc>
                        <a:buNone/>
                      </a:pPr>
                      <a:r>
                        <a:rPr lang="fr-FR" sz="2000" b="1" dirty="0">
                          <a:effectLst/>
                        </a:rPr>
                        <a:t>51 %</a:t>
                      </a:r>
                      <a:endParaRPr lang="fr-FR" sz="2000" b="1" dirty="0">
                        <a:effectLst/>
                        <a:latin typeface="Arial" panose="020B0604020202020204" pitchFamily="34" charset="0"/>
                        <a:ea typeface="Times New Roman" panose="02020603050405020304" pitchFamily="18" charset="0"/>
                      </a:endParaRPr>
                    </a:p>
                  </a:txBody>
                  <a:tcPr marL="52426" marR="52426" marT="0" marB="0" anchor="ctr"/>
                </a:tc>
                <a:extLst>
                  <a:ext uri="{0D108BD9-81ED-4DB2-BD59-A6C34878D82A}">
                    <a16:rowId xmlns:a16="http://schemas.microsoft.com/office/drawing/2014/main" val="3025365222"/>
                  </a:ext>
                </a:extLst>
              </a:tr>
            </a:tbl>
          </a:graphicData>
        </a:graphic>
      </p:graphicFrame>
      <p:sp>
        <p:nvSpPr>
          <p:cNvPr id="12" name="ZoneTexte 11">
            <a:extLst>
              <a:ext uri="{FF2B5EF4-FFF2-40B4-BE49-F238E27FC236}">
                <a16:creationId xmlns:a16="http://schemas.microsoft.com/office/drawing/2014/main" id="{A5644C7D-88C6-CC4C-0AA0-69BE6A10FC48}"/>
              </a:ext>
            </a:extLst>
          </p:cNvPr>
          <p:cNvSpPr txBox="1"/>
          <p:nvPr/>
        </p:nvSpPr>
        <p:spPr>
          <a:xfrm>
            <a:off x="11701393" y="2904405"/>
            <a:ext cx="1791274" cy="4404514"/>
          </a:xfrm>
          <a:prstGeom prst="rect">
            <a:avLst/>
          </a:prstGeom>
          <a:noFill/>
          <a:ln w="25400">
            <a:solidFill>
              <a:srgbClr val="FF0000"/>
            </a:solidFill>
          </a:ln>
        </p:spPr>
        <p:txBody>
          <a:bodyPr wrap="square" rtlCol="0">
            <a:spAutoFit/>
          </a:bodyPr>
          <a:lstStyle/>
          <a:p>
            <a:endParaRPr lang="fr-FR" dirty="0"/>
          </a:p>
        </p:txBody>
      </p:sp>
      <p:sp>
        <p:nvSpPr>
          <p:cNvPr id="15" name="ZoneTexte 14">
            <a:extLst>
              <a:ext uri="{FF2B5EF4-FFF2-40B4-BE49-F238E27FC236}">
                <a16:creationId xmlns:a16="http://schemas.microsoft.com/office/drawing/2014/main" id="{2A194D76-51D2-DD9E-75DD-98F6BBF519B7}"/>
              </a:ext>
            </a:extLst>
          </p:cNvPr>
          <p:cNvSpPr txBox="1"/>
          <p:nvPr/>
        </p:nvSpPr>
        <p:spPr>
          <a:xfrm>
            <a:off x="402303" y="6154318"/>
            <a:ext cx="13090364" cy="647530"/>
          </a:xfrm>
          <a:prstGeom prst="rect">
            <a:avLst/>
          </a:prstGeom>
          <a:noFill/>
          <a:ln w="69850">
            <a:solidFill>
              <a:srgbClr val="FF0000"/>
            </a:solidFill>
            <a:prstDash val="dashDot"/>
          </a:ln>
        </p:spPr>
        <p:txBody>
          <a:bodyPr wrap="square" rtlCol="0">
            <a:spAutoFit/>
          </a:bodyPr>
          <a:lstStyle/>
          <a:p>
            <a:endParaRPr lang="fr-FR" dirty="0"/>
          </a:p>
        </p:txBody>
      </p:sp>
    </p:spTree>
    <p:extLst>
      <p:ext uri="{BB962C8B-B14F-4D97-AF65-F5344CB8AC3E}">
        <p14:creationId xmlns:p14="http://schemas.microsoft.com/office/powerpoint/2010/main" val="1440646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53377-4C9A-9F82-B78A-011485B80CE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4A76012-7C26-121D-D706-6D9F8DEE4042}"/>
              </a:ext>
            </a:extLst>
          </p:cNvPr>
          <p:cNvSpPr>
            <a:spLocks noGrp="1"/>
          </p:cNvSpPr>
          <p:nvPr>
            <p:ph type="title"/>
          </p:nvPr>
        </p:nvSpPr>
        <p:spPr/>
        <p:txBody>
          <a:bodyPr>
            <a:normAutofit/>
          </a:bodyPr>
          <a:lstStyle/>
          <a:p>
            <a:r>
              <a:rPr lang="fr-FR" sz="4000" dirty="0"/>
              <a:t>Bilan d’émissions de gaz à effet de serre (</a:t>
            </a:r>
            <a:r>
              <a:rPr lang="fr-FR" sz="4000" dirty="0" err="1"/>
              <a:t>beges</a:t>
            </a:r>
            <a:r>
              <a:rPr lang="fr-FR" sz="4000" dirty="0"/>
              <a:t>)</a:t>
            </a:r>
          </a:p>
        </p:txBody>
      </p:sp>
    </p:spTree>
    <p:extLst>
      <p:ext uri="{BB962C8B-B14F-4D97-AF65-F5344CB8AC3E}">
        <p14:creationId xmlns:p14="http://schemas.microsoft.com/office/powerpoint/2010/main" val="337628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E2A64-AD3A-396D-C2EF-5D1CCBAA3761}"/>
              </a:ext>
            </a:extLst>
          </p:cNvPr>
          <p:cNvSpPr>
            <a:spLocks noGrp="1"/>
          </p:cNvSpPr>
          <p:nvPr>
            <p:ph type="title"/>
          </p:nvPr>
        </p:nvSpPr>
        <p:spPr/>
        <p:txBody>
          <a:bodyPr/>
          <a:lstStyle/>
          <a:p>
            <a:r>
              <a:rPr lang="fr-FR" dirty="0">
                <a:latin typeface="Bahnschrift" panose="020B0502040204020203" pitchFamily="34" charset="0"/>
              </a:rPr>
              <a:t>Partenaires institutionnels</a:t>
            </a:r>
          </a:p>
        </p:txBody>
      </p:sp>
      <p:sp>
        <p:nvSpPr>
          <p:cNvPr id="3" name="ZoneTexte 2">
            <a:extLst>
              <a:ext uri="{FF2B5EF4-FFF2-40B4-BE49-F238E27FC236}">
                <a16:creationId xmlns:a16="http://schemas.microsoft.com/office/drawing/2014/main" id="{8CF18896-5A29-3DDC-7739-F99F8E9CBF25}"/>
              </a:ext>
            </a:extLst>
          </p:cNvPr>
          <p:cNvSpPr txBox="1"/>
          <p:nvPr/>
        </p:nvSpPr>
        <p:spPr>
          <a:xfrm>
            <a:off x="462069" y="2303560"/>
            <a:ext cx="15269029" cy="5552880"/>
          </a:xfrm>
          <a:prstGeom prst="rect">
            <a:avLst/>
          </a:prstGeom>
          <a:noFill/>
        </p:spPr>
        <p:txBody>
          <a:bodyPr wrap="square" rtlCol="0">
            <a:noAutofit/>
          </a:bodyPr>
          <a:lstStyle/>
          <a:p>
            <a:pPr lvl="0">
              <a:lnSpc>
                <a:spcPct val="150000"/>
              </a:lnSpc>
            </a:pPr>
            <a:r>
              <a:rPr lang="fr-FR" sz="2800" b="1" dirty="0">
                <a:solidFill>
                  <a:schemeClr val="tx2"/>
                </a:solidFill>
                <a:latin typeface="Bahnschrift" panose="020B0502040204020203" pitchFamily="34" charset="0"/>
              </a:rPr>
              <a:t>🔥​ </a:t>
            </a:r>
            <a:r>
              <a:rPr lang="fr-FR" sz="3600" b="1" dirty="0">
                <a:solidFill>
                  <a:schemeClr val="tx2"/>
                </a:solidFill>
                <a:latin typeface="Bahnschrift" panose="020B0502040204020203" pitchFamily="34" charset="0"/>
              </a:rPr>
              <a:t>Les actualités 2026</a:t>
            </a:r>
            <a:endParaRPr lang="fr-FR" sz="1200" dirty="0">
              <a:solidFill>
                <a:schemeClr val="bg1"/>
              </a:solidFill>
              <a:latin typeface="Bahnschrift" panose="020B0502040204020203" pitchFamily="34" charset="0"/>
            </a:endParaRPr>
          </a:p>
          <a:p>
            <a:pPr marL="457200" lvl="0" indent="-457200">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ARS, </a:t>
            </a:r>
            <a:r>
              <a:rPr lang="fr-FR" sz="2800" dirty="0">
                <a:solidFill>
                  <a:schemeClr val="tx1"/>
                </a:solidFill>
                <a:latin typeface="Bahnschrift" panose="020B0502040204020203" pitchFamily="34" charset="0"/>
              </a:rPr>
              <a:t>Patrice Garcia</a:t>
            </a:r>
          </a:p>
          <a:p>
            <a:pPr marL="457200" lvl="0" indent="-457200">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ANAP, </a:t>
            </a:r>
            <a:r>
              <a:rPr lang="fr-FR" sz="2800" dirty="0">
                <a:solidFill>
                  <a:schemeClr val="tx1"/>
                </a:solidFill>
                <a:latin typeface="Bahnschrift" panose="020B0502040204020203" pitchFamily="34" charset="0"/>
              </a:rPr>
              <a:t>François Reynier</a:t>
            </a:r>
          </a:p>
          <a:p>
            <a:pPr marL="457200" lvl="0" indent="-457200">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Région Sud, </a:t>
            </a:r>
            <a:r>
              <a:rPr lang="fr-FR" sz="2800" dirty="0">
                <a:solidFill>
                  <a:schemeClr val="tx1"/>
                </a:solidFill>
                <a:latin typeface="Bahnschrift" panose="020B0502040204020203" pitchFamily="34" charset="0"/>
              </a:rPr>
              <a:t>Virginie Pouget &amp; Gérald </a:t>
            </a:r>
            <a:r>
              <a:rPr lang="fr-FR" sz="2800" dirty="0" err="1">
                <a:solidFill>
                  <a:schemeClr val="tx1"/>
                </a:solidFill>
                <a:latin typeface="Bahnschrift" panose="020B0502040204020203" pitchFamily="34" charset="0"/>
              </a:rPr>
              <a:t>Daudé</a:t>
            </a:r>
            <a:endParaRPr lang="fr-FR" sz="2800" dirty="0">
              <a:solidFill>
                <a:schemeClr val="tx1"/>
              </a:solidFill>
              <a:latin typeface="Bahnschrift" panose="020B0502040204020203" pitchFamily="34" charset="0"/>
            </a:endParaRPr>
          </a:p>
          <a:p>
            <a:pPr marL="457200" lvl="0" indent="-457200">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ADEME, </a:t>
            </a:r>
            <a:r>
              <a:rPr lang="fr-FR" sz="2800" dirty="0">
                <a:solidFill>
                  <a:schemeClr val="tx1"/>
                </a:solidFill>
                <a:latin typeface="Bahnschrift" panose="020B0502040204020203" pitchFamily="34" charset="0"/>
              </a:rPr>
              <a:t>Sophie </a:t>
            </a:r>
            <a:r>
              <a:rPr lang="fr-FR" sz="2800" dirty="0" err="1">
                <a:solidFill>
                  <a:schemeClr val="tx1"/>
                </a:solidFill>
                <a:latin typeface="Bahnschrift" panose="020B0502040204020203" pitchFamily="34" charset="0"/>
              </a:rPr>
              <a:t>Midy</a:t>
            </a:r>
            <a:r>
              <a:rPr lang="fr-FR" sz="2800" dirty="0">
                <a:solidFill>
                  <a:schemeClr val="tx1"/>
                </a:solidFill>
                <a:latin typeface="Bahnschrift" panose="020B0502040204020203" pitchFamily="34" charset="0"/>
              </a:rPr>
              <a:t>, Olivier Labbe &amp; Léa </a:t>
            </a:r>
            <a:r>
              <a:rPr lang="fr-FR" sz="2800" dirty="0" err="1">
                <a:solidFill>
                  <a:schemeClr val="tx1"/>
                </a:solidFill>
                <a:latin typeface="Bahnschrift" panose="020B0502040204020203" pitchFamily="34" charset="0"/>
              </a:rPr>
              <a:t>Chenavier-Diani</a:t>
            </a:r>
            <a:endParaRPr lang="fr-FR" sz="2800" dirty="0">
              <a:solidFill>
                <a:schemeClr val="tx1"/>
              </a:solidFill>
              <a:latin typeface="Bahnschrift" panose="020B0502040204020203" pitchFamily="34" charset="0"/>
            </a:endParaRPr>
          </a:p>
          <a:p>
            <a:pPr marL="457200" lvl="0" indent="-457200">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ANFH, </a:t>
            </a:r>
            <a:r>
              <a:rPr lang="fr-FR" sz="2800" dirty="0">
                <a:solidFill>
                  <a:schemeClr val="tx1"/>
                </a:solidFill>
                <a:latin typeface="Bahnschrift" panose="020B0502040204020203" pitchFamily="34" charset="0"/>
              </a:rPr>
              <a:t>Titouan Pinto</a:t>
            </a:r>
          </a:p>
          <a:p>
            <a:pPr marL="457200" indent="-457200" algn="l">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FEHAP, </a:t>
            </a:r>
            <a:r>
              <a:rPr lang="fr-FR" sz="2800" dirty="0">
                <a:solidFill>
                  <a:schemeClr val="tx1"/>
                </a:solidFill>
                <a:latin typeface="Bahnschrift" panose="020B0502040204020203" pitchFamily="34" charset="0"/>
              </a:rPr>
              <a:t>Justine </a:t>
            </a:r>
            <a:r>
              <a:rPr lang="fr-FR" sz="2800" dirty="0" err="1">
                <a:solidFill>
                  <a:schemeClr val="tx1"/>
                </a:solidFill>
                <a:latin typeface="Bahnschrift" panose="020B0502040204020203" pitchFamily="34" charset="0"/>
              </a:rPr>
              <a:t>Bertheau</a:t>
            </a:r>
            <a:endParaRPr lang="fr-FR" sz="2800" dirty="0">
              <a:solidFill>
                <a:schemeClr val="tx1"/>
              </a:solidFill>
              <a:latin typeface="Bahnschrift" panose="020B0502040204020203" pitchFamily="34" charset="0"/>
            </a:endParaRPr>
          </a:p>
          <a:p>
            <a:pPr marL="457200" indent="-457200" algn="l">
              <a:lnSpc>
                <a:spcPct val="150000"/>
              </a:lnSpc>
              <a:buFont typeface="Arial" panose="020B0604020202020204" pitchFamily="34" charset="0"/>
              <a:buChar char="•"/>
            </a:pPr>
            <a:r>
              <a:rPr lang="fr-FR" sz="2800" b="1" dirty="0">
                <a:solidFill>
                  <a:schemeClr val="tx2"/>
                </a:solidFill>
                <a:latin typeface="Bahnschrift" panose="020B0502040204020203" pitchFamily="34" charset="0"/>
              </a:rPr>
              <a:t>DRAAF, </a:t>
            </a:r>
            <a:r>
              <a:rPr lang="fr-FR" sz="2800" dirty="0">
                <a:solidFill>
                  <a:schemeClr val="tx1"/>
                </a:solidFill>
                <a:latin typeface="Bahnschrift" panose="020B0502040204020203" pitchFamily="34" charset="0"/>
              </a:rPr>
              <a:t>Clara Vigan</a:t>
            </a:r>
          </a:p>
          <a:p>
            <a:pPr algn="l">
              <a:lnSpc>
                <a:spcPct val="150000"/>
              </a:lnSpc>
            </a:pPr>
            <a:endParaRPr lang="fr-FR" sz="2800" dirty="0">
              <a:solidFill>
                <a:schemeClr val="tx1"/>
              </a:solidFill>
              <a:latin typeface="Bahnschrift" panose="020B0502040204020203" pitchFamily="34" charset="0"/>
            </a:endParaRPr>
          </a:p>
        </p:txBody>
      </p:sp>
      <p:sp>
        <p:nvSpPr>
          <p:cNvPr id="5" name="ZoneTexte 4">
            <a:extLst>
              <a:ext uri="{FF2B5EF4-FFF2-40B4-BE49-F238E27FC236}">
                <a16:creationId xmlns:a16="http://schemas.microsoft.com/office/drawing/2014/main" id="{05BD61F9-3786-83B1-448E-6FC23D72EA00}"/>
              </a:ext>
            </a:extLst>
          </p:cNvPr>
          <p:cNvSpPr txBox="1"/>
          <p:nvPr/>
        </p:nvSpPr>
        <p:spPr>
          <a:xfrm>
            <a:off x="524902" y="7783871"/>
            <a:ext cx="15206195" cy="954107"/>
          </a:xfrm>
          <a:prstGeom prst="rect">
            <a:avLst/>
          </a:prstGeom>
          <a:noFill/>
        </p:spPr>
        <p:txBody>
          <a:bodyPr wrap="square">
            <a:spAutoFit/>
          </a:bodyPr>
          <a:lstStyle/>
          <a:p>
            <a:pPr lvl="0" algn="ctr"/>
            <a:r>
              <a:rPr lang="fr-FR" sz="2800" b="1" dirty="0">
                <a:solidFill>
                  <a:schemeClr val="accent5">
                    <a:lumMod val="75000"/>
                  </a:schemeClr>
                </a:solidFill>
                <a:latin typeface="Bahnschrift" panose="020B0502040204020203" pitchFamily="34" charset="0"/>
              </a:rPr>
              <a:t>👉​ Echanges tout au long des différentes prises de parole</a:t>
            </a:r>
          </a:p>
          <a:p>
            <a:pPr lvl="0" algn="ctr"/>
            <a:r>
              <a:rPr lang="fr-FR" sz="2800" b="1" dirty="0">
                <a:solidFill>
                  <a:schemeClr val="accent5">
                    <a:lumMod val="75000"/>
                  </a:schemeClr>
                </a:solidFill>
                <a:latin typeface="Bahnschrift" panose="020B0502040204020203" pitchFamily="34" charset="0"/>
              </a:rPr>
              <a:t>👋 N’hésitez pas à lever la main pour intervenir ou poser votre question dans le chat</a:t>
            </a:r>
            <a:endParaRPr lang="fr-FR" sz="2800" dirty="0">
              <a:latin typeface="Bahnschrift" panose="020B0502040204020203" pitchFamily="34" charset="0"/>
            </a:endParaRPr>
          </a:p>
        </p:txBody>
      </p:sp>
    </p:spTree>
    <p:extLst>
      <p:ext uri="{BB962C8B-B14F-4D97-AF65-F5344CB8AC3E}">
        <p14:creationId xmlns:p14="http://schemas.microsoft.com/office/powerpoint/2010/main" val="1861897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5071-3D2C-37FF-DAE0-E36FB0D7079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DA3FE86-4578-0C98-1C38-7D7E18AC336E}"/>
              </a:ext>
            </a:extLst>
          </p:cNvPr>
          <p:cNvSpPr>
            <a:spLocks noGrp="1"/>
          </p:cNvSpPr>
          <p:nvPr>
            <p:ph type="title"/>
          </p:nvPr>
        </p:nvSpPr>
        <p:spPr/>
        <p:txBody>
          <a:bodyPr>
            <a:noAutofit/>
          </a:bodyPr>
          <a:lstStyle/>
          <a:p>
            <a:r>
              <a:rPr lang="fr-FR" sz="3200" dirty="0"/>
              <a:t>BEGES</a:t>
            </a:r>
          </a:p>
        </p:txBody>
      </p:sp>
      <p:pic>
        <p:nvPicPr>
          <p:cNvPr id="6" name="Image 5">
            <a:extLst>
              <a:ext uri="{FF2B5EF4-FFF2-40B4-BE49-F238E27FC236}">
                <a16:creationId xmlns:a16="http://schemas.microsoft.com/office/drawing/2014/main" id="{B2721145-7F02-9EB8-F844-360A310AC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816" y="4304460"/>
            <a:ext cx="9033072" cy="4028716"/>
          </a:xfrm>
          <a:prstGeom prst="rect">
            <a:avLst/>
          </a:prstGeom>
        </p:spPr>
      </p:pic>
      <p:pic>
        <p:nvPicPr>
          <p:cNvPr id="7" name="Image 6" descr="Une image contenant Police, Graphique, graphisme, logo&#10;&#10;Description générée automatiquement">
            <a:extLst>
              <a:ext uri="{FF2B5EF4-FFF2-40B4-BE49-F238E27FC236}">
                <a16:creationId xmlns:a16="http://schemas.microsoft.com/office/drawing/2014/main" id="{55A374B6-789C-0CEF-FC45-310FEBB98B9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80607" y="1726435"/>
            <a:ext cx="1098709" cy="285199"/>
          </a:xfrm>
          <a:prstGeom prst="rect">
            <a:avLst/>
          </a:prstGeom>
          <a:noFill/>
          <a:ln>
            <a:noFill/>
          </a:ln>
        </p:spPr>
      </p:pic>
      <p:pic>
        <p:nvPicPr>
          <p:cNvPr id="8" name="Image 7" descr="2024 – ENOOIA Vert – WEB">
            <a:extLst>
              <a:ext uri="{FF2B5EF4-FFF2-40B4-BE49-F238E27FC236}">
                <a16:creationId xmlns:a16="http://schemas.microsoft.com/office/drawing/2014/main" id="{B6D1BB73-4D1F-03F8-8091-113DE46ADCB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80607" y="1489437"/>
            <a:ext cx="945706" cy="218065"/>
          </a:xfrm>
          <a:prstGeom prst="rect">
            <a:avLst/>
          </a:prstGeom>
          <a:noFill/>
          <a:ln>
            <a:noFill/>
          </a:ln>
        </p:spPr>
      </p:pic>
      <p:pic>
        <p:nvPicPr>
          <p:cNvPr id="9" name="Image 8" descr="Une image contenant texte, Police, logo, Graphique&#10;&#10;Description générée automatiquement">
            <a:extLst>
              <a:ext uri="{FF2B5EF4-FFF2-40B4-BE49-F238E27FC236}">
                <a16:creationId xmlns:a16="http://schemas.microsoft.com/office/drawing/2014/main" id="{AA49A781-675B-7CAE-1A1E-045F5DF421CA}"/>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852" r="96296">
                        <a14:foregroundMark x1="4444" y1="27778" x2="4815" y2="42222"/>
                        <a14:foregroundMark x1="20370" y1="51111" x2="25926" y2="52778"/>
                        <a14:foregroundMark x1="15926" y1="38333" x2="20741" y2="40556"/>
                        <a14:foregroundMark x1="25556" y1="38889" x2="27407" y2="37222"/>
                        <a14:foregroundMark x1="22593" y1="27778" x2="31111" y2="24444"/>
                        <a14:foregroundMark x1="11852" y1="70000" x2="11852" y2="70000"/>
                        <a14:foregroundMark x1="7217" y1="70556" x2="12222" y2="70000"/>
                        <a14:foregroundMark x1="2222" y1="71111" x2="7217" y2="70556"/>
                        <a14:foregroundMark x1="12222" y1="70000" x2="12593" y2="70000"/>
                        <a14:foregroundMark x1="69259" y1="51111" x2="68148" y2="38333"/>
                        <a14:foregroundMark x1="85185" y1="48333" x2="89259" y2="42222"/>
                        <a14:foregroundMark x1="95185" y1="37778" x2="95185" y2="37778"/>
                        <a14:foregroundMark x1="57778" y1="69444" x2="57778" y2="69444"/>
                        <a14:foregroundMark x1="56667" y1="69444" x2="56667" y2="69444"/>
                        <a14:foregroundMark x1="57778" y1="72222" x2="57778" y2="72222"/>
                        <a14:foregroundMark x1="57037" y1="72778" x2="57037" y2="72778"/>
                        <a14:foregroundMark x1="60000" y1="71667" x2="60000" y2="71667"/>
                        <a14:foregroundMark x1="60741" y1="71111" x2="60741" y2="71111"/>
                        <a14:foregroundMark x1="60000" y1="74444" x2="60000" y2="74444"/>
                        <a14:foregroundMark x1="61111" y1="68889" x2="61111" y2="68889"/>
                        <a14:foregroundMark x1="64074" y1="70000" x2="64074" y2="70000"/>
                        <a14:foregroundMark x1="68148" y1="71111" x2="68148" y2="71111"/>
                        <a14:foregroundMark x1="71111" y1="71111" x2="71111" y2="71111"/>
                        <a14:foregroundMark x1="74074" y1="71111" x2="74074" y2="71111"/>
                        <a14:foregroundMark x1="76296" y1="71111" x2="76296" y2="71111"/>
                        <a14:foregroundMark x1="75185" y1="69444" x2="75185" y2="69444"/>
                        <a14:foregroundMark x1="76667" y1="67778" x2="76667" y2="67778"/>
                        <a14:foregroundMark x1="77778" y1="71667" x2="77778" y2="71667"/>
                        <a14:foregroundMark x1="80370" y1="71111" x2="80370" y2="71111"/>
                        <a14:foregroundMark x1="81481" y1="71111" x2="81481" y2="71111"/>
                        <a14:foregroundMark x1="83333" y1="71667" x2="83333" y2="71667"/>
                        <a14:foregroundMark x1="84815" y1="71111" x2="84815" y2="71111"/>
                        <a14:foregroundMark x1="88889" y1="72222" x2="88889" y2="72222"/>
                        <a14:foregroundMark x1="91481" y1="71111" x2="91481" y2="71111"/>
                        <a14:foregroundMark x1="91481" y1="67778" x2="91481" y2="67778"/>
                        <a14:foregroundMark x1="94444" y1="70000" x2="94444" y2="70000"/>
                        <a14:foregroundMark x1="96296" y1="70000" x2="96296" y2="70000"/>
                        <a14:foregroundMark x1="71852" y1="69444" x2="71852" y2="69444"/>
                        <a14:foregroundMark x1="82222" y1="69444" x2="82222" y2="69444"/>
                        <a14:foregroundMark x1="61481" y1="69444" x2="61481" y2="69444"/>
                        <a14:foregroundMark x1="61111" y1="69444" x2="61111" y2="69444"/>
                        <a14:foregroundMark x1="61111" y1="69444" x2="61111" y2="69444"/>
                        <a14:foregroundMark x1="61111" y1="69444" x2="61111" y2="69444"/>
                        <a14:foregroundMark x1="60741" y1="69444" x2="60741" y2="69444"/>
                        <a14:foregroundMark x1="61111" y1="69444" x2="61111" y2="69444"/>
                        <a14:foregroundMark x1="61111" y1="69444" x2="61111" y2="69444"/>
                        <a14:foregroundMark x1="61111" y1="69444" x2="61111" y2="69444"/>
                        <a14:backgroundMark x1="10370" y1="68889" x2="10370" y2="68889"/>
                        <a14:backgroundMark x1="11852" y1="68889" x2="11852" y2="68889"/>
                        <a14:backgroundMark x1="13704" y1="68889" x2="13704" y2="68889"/>
                        <a14:backgroundMark x1="13333" y1="68889" x2="13333" y2="68889"/>
                        <a14:backgroundMark x1="11111" y1="68889" x2="11111" y2="68889"/>
                        <a14:backgroundMark x1="9259" y1="69444" x2="9259" y2="69444"/>
                        <a14:backgroundMark x1="6296" y1="69444" x2="6296" y2="69444"/>
                        <a14:backgroundMark x1="4815" y1="69444" x2="4815" y2="69444"/>
                        <a14:backgroundMark x1="7778" y1="69444" x2="7778" y2="69444"/>
                        <a14:backgroundMark x1="7037" y1="69444" x2="7037" y2="69444"/>
                        <a14:backgroundMark x1="1852" y1="70556" x2="1852" y2="70556"/>
                        <a14:backgroundMark x1="2963" y1="71667" x2="2963" y2="71667"/>
                        <a14:backgroundMark x1="4074" y1="71667" x2="4074" y2="71667"/>
                        <a14:backgroundMark x1="5185" y1="71667" x2="5185" y2="71667"/>
                        <a14:backgroundMark x1="5926" y1="71667" x2="5926" y2="71667"/>
                        <a14:backgroundMark x1="7037" y1="71667" x2="7037" y2="71667"/>
                        <a14:backgroundMark x1="7778" y1="71667" x2="7778" y2="71667"/>
                        <a14:backgroundMark x1="57407" y1="71111" x2="57407" y2="71111"/>
                        <a14:backgroundMark x1="71852" y1="70556" x2="71852" y2="70556"/>
                        <a14:backgroundMark x1="75556" y1="71111" x2="75556" y2="71111"/>
                        <a14:backgroundMark x1="89259" y1="71111" x2="89259" y2="71111"/>
                        <a14:backgroundMark x1="85926" y1="68889" x2="85926" y2="68889"/>
                        <a14:backgroundMark x1="82222" y1="71111" x2="82222" y2="71111"/>
                        <a14:backgroundMark x1="65185" y1="71111" x2="65185" y2="71111"/>
                        <a14:backgroundMark x1="60370" y1="68333" x2="60370" y2="68333"/>
                        <a14:backgroundMark x1="60741" y1="68889" x2="60741" y2="68889"/>
                      </a14:backgroundRemoval>
                    </a14:imgEffect>
                  </a14:imgLayer>
                </a14:imgProps>
              </a:ext>
              <a:ext uri="{28A0092B-C50C-407E-A947-70E740481C1C}">
                <a14:useLocalDpi xmlns:a14="http://schemas.microsoft.com/office/drawing/2010/main"/>
              </a:ext>
            </a:extLst>
          </a:blip>
          <a:srcRect/>
          <a:stretch>
            <a:fillRect/>
          </a:stretch>
        </p:blipFill>
        <p:spPr bwMode="auto">
          <a:xfrm>
            <a:off x="9780607" y="1967703"/>
            <a:ext cx="945707" cy="629377"/>
          </a:xfrm>
          <a:prstGeom prst="rect">
            <a:avLst/>
          </a:prstGeom>
          <a:noFill/>
          <a:ln>
            <a:noFill/>
          </a:ln>
        </p:spPr>
      </p:pic>
      <p:pic>
        <p:nvPicPr>
          <p:cNvPr id="10" name="Picture 2" descr="L'AP-HM : Assistance Publique – Hôpitaux de Marseille">
            <a:extLst>
              <a:ext uri="{FF2B5EF4-FFF2-40B4-BE49-F238E27FC236}">
                <a16:creationId xmlns:a16="http://schemas.microsoft.com/office/drawing/2014/main" id="{AD4C8592-DE9A-9CB1-84E5-7327FC4C6BE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5039" y="1489437"/>
            <a:ext cx="1974296" cy="76018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EB8F55E1-3BC9-2EF2-695C-0F6AA0A3364B}"/>
              </a:ext>
            </a:extLst>
          </p:cNvPr>
          <p:cNvPicPr>
            <a:picLocks noChangeAspect="1"/>
          </p:cNvPicPr>
          <p:nvPr/>
        </p:nvPicPr>
        <p:blipFill>
          <a:blip r:embed="rId8"/>
          <a:stretch>
            <a:fillRect/>
          </a:stretch>
        </p:blipFill>
        <p:spPr>
          <a:xfrm>
            <a:off x="8438147" y="1691081"/>
            <a:ext cx="1173104" cy="519883"/>
          </a:xfrm>
          <a:prstGeom prst="rect">
            <a:avLst/>
          </a:prstGeom>
        </p:spPr>
      </p:pic>
      <p:grpSp>
        <p:nvGrpSpPr>
          <p:cNvPr id="19" name="Groupe 18">
            <a:extLst>
              <a:ext uri="{FF2B5EF4-FFF2-40B4-BE49-F238E27FC236}">
                <a16:creationId xmlns:a16="http://schemas.microsoft.com/office/drawing/2014/main" id="{FD034D2F-776B-CDD5-2722-50D5CDE1429B}"/>
              </a:ext>
            </a:extLst>
          </p:cNvPr>
          <p:cNvGrpSpPr/>
          <p:nvPr/>
        </p:nvGrpSpPr>
        <p:grpSpPr>
          <a:xfrm>
            <a:off x="673768" y="3047665"/>
            <a:ext cx="14982618" cy="760186"/>
            <a:chOff x="440581" y="2705469"/>
            <a:chExt cx="11651002" cy="642161"/>
          </a:xfrm>
        </p:grpSpPr>
        <p:sp>
          <p:nvSpPr>
            <p:cNvPr id="20" name="Forme libre 12">
              <a:extLst>
                <a:ext uri="{FF2B5EF4-FFF2-40B4-BE49-F238E27FC236}">
                  <a16:creationId xmlns:a16="http://schemas.microsoft.com/office/drawing/2014/main" id="{610C6498-A5B4-DC56-7231-3DE1EA73B661}"/>
                </a:ext>
              </a:extLst>
            </p:cNvPr>
            <p:cNvSpPr/>
            <p:nvPr/>
          </p:nvSpPr>
          <p:spPr>
            <a:xfrm>
              <a:off x="440581" y="2715171"/>
              <a:ext cx="1952533" cy="632459"/>
            </a:xfrm>
            <a:custGeom>
              <a:avLst/>
              <a:gdLst>
                <a:gd name="connsiteX0" fmla="*/ 0 w 2307881"/>
                <a:gd name="connsiteY0" fmla="*/ 0 h 632459"/>
                <a:gd name="connsiteX1" fmla="*/ 1991652 w 2307881"/>
                <a:gd name="connsiteY1" fmla="*/ 0 h 632459"/>
                <a:gd name="connsiteX2" fmla="*/ 2307881 w 2307881"/>
                <a:gd name="connsiteY2" fmla="*/ 316230 h 632459"/>
                <a:gd name="connsiteX3" fmla="*/ 1991652 w 2307881"/>
                <a:gd name="connsiteY3" fmla="*/ 632459 h 632459"/>
                <a:gd name="connsiteX4" fmla="*/ 0 w 2307881"/>
                <a:gd name="connsiteY4" fmla="*/ 632459 h 632459"/>
                <a:gd name="connsiteX5" fmla="*/ 0 w 2307881"/>
                <a:gd name="connsiteY5"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881" h="632459">
                  <a:moveTo>
                    <a:pt x="0" y="0"/>
                  </a:moveTo>
                  <a:lnTo>
                    <a:pt x="1991652" y="0"/>
                  </a:lnTo>
                  <a:lnTo>
                    <a:pt x="2307881" y="316230"/>
                  </a:lnTo>
                  <a:lnTo>
                    <a:pt x="1991652" y="632459"/>
                  </a:lnTo>
                  <a:lnTo>
                    <a:pt x="0" y="632459"/>
                  </a:lnTo>
                  <a:lnTo>
                    <a:pt x="0" y="0"/>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007" tIns="28004" rIns="132588"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Cadrage et lancement</a:t>
              </a:r>
            </a:p>
          </p:txBody>
        </p:sp>
        <p:sp>
          <p:nvSpPr>
            <p:cNvPr id="21" name="Forme libre 16">
              <a:extLst>
                <a:ext uri="{FF2B5EF4-FFF2-40B4-BE49-F238E27FC236}">
                  <a16:creationId xmlns:a16="http://schemas.microsoft.com/office/drawing/2014/main" id="{9B17786E-3F9C-15C8-59DB-1D4347437DA6}"/>
                </a:ext>
              </a:extLst>
            </p:cNvPr>
            <p:cNvSpPr/>
            <p:nvPr/>
          </p:nvSpPr>
          <p:spPr>
            <a:xfrm>
              <a:off x="2106116" y="2715171"/>
              <a:ext cx="2340000" cy="632459"/>
            </a:xfrm>
            <a:custGeom>
              <a:avLst/>
              <a:gdLst>
                <a:gd name="connsiteX0" fmla="*/ 0 w 2836438"/>
                <a:gd name="connsiteY0" fmla="*/ 0 h 632459"/>
                <a:gd name="connsiteX1" fmla="*/ 2520209 w 2836438"/>
                <a:gd name="connsiteY1" fmla="*/ 0 h 632459"/>
                <a:gd name="connsiteX2" fmla="*/ 2836438 w 2836438"/>
                <a:gd name="connsiteY2" fmla="*/ 316230 h 632459"/>
                <a:gd name="connsiteX3" fmla="*/ 2520209 w 2836438"/>
                <a:gd name="connsiteY3" fmla="*/ 632459 h 632459"/>
                <a:gd name="connsiteX4" fmla="*/ 0 w 2836438"/>
                <a:gd name="connsiteY4" fmla="*/ 632459 h 632459"/>
                <a:gd name="connsiteX5" fmla="*/ 316230 w 2836438"/>
                <a:gd name="connsiteY5" fmla="*/ 316230 h 632459"/>
                <a:gd name="connsiteX6" fmla="*/ 0 w 2836438"/>
                <a:gd name="connsiteY6"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438" h="632459">
                  <a:moveTo>
                    <a:pt x="0" y="0"/>
                  </a:moveTo>
                  <a:lnTo>
                    <a:pt x="2520209" y="0"/>
                  </a:lnTo>
                  <a:lnTo>
                    <a:pt x="2836438" y="316230"/>
                  </a:lnTo>
                  <a:lnTo>
                    <a:pt x="2520209" y="632459"/>
                  </a:lnTo>
                  <a:lnTo>
                    <a:pt x="0" y="632459"/>
                  </a:lnTo>
                  <a:lnTo>
                    <a:pt x="316230" y="316230"/>
                  </a:lnTo>
                  <a:lnTo>
                    <a:pt x="0" y="0"/>
                  </a:lnTo>
                  <a:close/>
                </a:path>
              </a:pathLst>
            </a:custGeom>
            <a:solidFill>
              <a:srgbClr val="4472C4">
                <a:hueOff val="-1470669"/>
                <a:satOff val="-2046"/>
                <a:lumOff val="-78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9178" tIns="28004" rIns="251174"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Identification des </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sources et émissions</a:t>
              </a:r>
            </a:p>
          </p:txBody>
        </p:sp>
        <p:sp>
          <p:nvSpPr>
            <p:cNvPr id="22" name="Forme libre 19">
              <a:extLst>
                <a:ext uri="{FF2B5EF4-FFF2-40B4-BE49-F238E27FC236}">
                  <a16:creationId xmlns:a16="http://schemas.microsoft.com/office/drawing/2014/main" id="{761A001D-1A56-30B6-F483-2E5CF0DF4586}"/>
                </a:ext>
              </a:extLst>
            </p:cNvPr>
            <p:cNvSpPr/>
            <p:nvPr/>
          </p:nvSpPr>
          <p:spPr>
            <a:xfrm>
              <a:off x="4096619" y="2715171"/>
              <a:ext cx="2340000" cy="632459"/>
            </a:xfrm>
            <a:custGeom>
              <a:avLst/>
              <a:gdLst>
                <a:gd name="connsiteX0" fmla="*/ 0 w 2542840"/>
                <a:gd name="connsiteY0" fmla="*/ 0 h 632459"/>
                <a:gd name="connsiteX1" fmla="*/ 2226611 w 2542840"/>
                <a:gd name="connsiteY1" fmla="*/ 0 h 632459"/>
                <a:gd name="connsiteX2" fmla="*/ 2542840 w 2542840"/>
                <a:gd name="connsiteY2" fmla="*/ 316230 h 632459"/>
                <a:gd name="connsiteX3" fmla="*/ 2226611 w 2542840"/>
                <a:gd name="connsiteY3" fmla="*/ 632459 h 632459"/>
                <a:gd name="connsiteX4" fmla="*/ 0 w 2542840"/>
                <a:gd name="connsiteY4" fmla="*/ 632459 h 632459"/>
                <a:gd name="connsiteX5" fmla="*/ 316230 w 2542840"/>
                <a:gd name="connsiteY5" fmla="*/ 316230 h 632459"/>
                <a:gd name="connsiteX6" fmla="*/ 0 w 2542840"/>
                <a:gd name="connsiteY6"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2840" h="632459">
                  <a:moveTo>
                    <a:pt x="0" y="0"/>
                  </a:moveTo>
                  <a:lnTo>
                    <a:pt x="2226611" y="0"/>
                  </a:lnTo>
                  <a:lnTo>
                    <a:pt x="2542840" y="316230"/>
                  </a:lnTo>
                  <a:lnTo>
                    <a:pt x="2226611" y="632459"/>
                  </a:lnTo>
                  <a:lnTo>
                    <a:pt x="0" y="632459"/>
                  </a:lnTo>
                  <a:lnTo>
                    <a:pt x="316230" y="316230"/>
                  </a:lnTo>
                  <a:lnTo>
                    <a:pt x="0" y="0"/>
                  </a:lnTo>
                  <a:close/>
                </a:path>
              </a:pathLst>
            </a:custGeom>
            <a:solidFill>
              <a:srgbClr val="4472C4">
                <a:hueOff val="-2941338"/>
                <a:satOff val="-4091"/>
                <a:lumOff val="-1569"/>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9178" tIns="28004" rIns="251174"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Collecte de données</a:t>
              </a:r>
              <a:endPar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23" name="Forme libre 20">
              <a:extLst>
                <a:ext uri="{FF2B5EF4-FFF2-40B4-BE49-F238E27FC236}">
                  <a16:creationId xmlns:a16="http://schemas.microsoft.com/office/drawing/2014/main" id="{1D274E5D-A1B8-7579-0FF6-A36B7B9C4033}"/>
                </a:ext>
              </a:extLst>
            </p:cNvPr>
            <p:cNvSpPr/>
            <p:nvPr/>
          </p:nvSpPr>
          <p:spPr>
            <a:xfrm>
              <a:off x="6002543" y="2711937"/>
              <a:ext cx="2340000" cy="632459"/>
            </a:xfrm>
            <a:custGeom>
              <a:avLst/>
              <a:gdLst>
                <a:gd name="connsiteX0" fmla="*/ 0 w 2629640"/>
                <a:gd name="connsiteY0" fmla="*/ 0 h 632459"/>
                <a:gd name="connsiteX1" fmla="*/ 2313411 w 2629640"/>
                <a:gd name="connsiteY1" fmla="*/ 0 h 632459"/>
                <a:gd name="connsiteX2" fmla="*/ 2629640 w 2629640"/>
                <a:gd name="connsiteY2" fmla="*/ 316230 h 632459"/>
                <a:gd name="connsiteX3" fmla="*/ 2313411 w 2629640"/>
                <a:gd name="connsiteY3" fmla="*/ 632459 h 632459"/>
                <a:gd name="connsiteX4" fmla="*/ 0 w 2629640"/>
                <a:gd name="connsiteY4" fmla="*/ 632459 h 632459"/>
                <a:gd name="connsiteX5" fmla="*/ 316230 w 2629640"/>
                <a:gd name="connsiteY5" fmla="*/ 316230 h 632459"/>
                <a:gd name="connsiteX6" fmla="*/ 0 w 2629640"/>
                <a:gd name="connsiteY6"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640" h="632459">
                  <a:moveTo>
                    <a:pt x="0" y="0"/>
                  </a:moveTo>
                  <a:lnTo>
                    <a:pt x="2313411" y="0"/>
                  </a:lnTo>
                  <a:lnTo>
                    <a:pt x="2629640" y="316230"/>
                  </a:lnTo>
                  <a:lnTo>
                    <a:pt x="2313411" y="632459"/>
                  </a:lnTo>
                  <a:lnTo>
                    <a:pt x="0" y="632459"/>
                  </a:lnTo>
                  <a:lnTo>
                    <a:pt x="316230" y="316230"/>
                  </a:lnTo>
                  <a:lnTo>
                    <a:pt x="0" y="0"/>
                  </a:lnTo>
                  <a:close/>
                </a:path>
              </a:pathLst>
            </a:custGeom>
            <a:solidFill>
              <a:srgbClr val="4472C4">
                <a:hueOff val="-4412007"/>
                <a:satOff val="-6137"/>
                <a:lumOff val="-2353"/>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9178" tIns="28004" rIns="251174"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Calcul du bilan </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et analyse</a:t>
              </a:r>
            </a:p>
          </p:txBody>
        </p:sp>
        <p:sp>
          <p:nvSpPr>
            <p:cNvPr id="24" name="Forme libre 21">
              <a:extLst>
                <a:ext uri="{FF2B5EF4-FFF2-40B4-BE49-F238E27FC236}">
                  <a16:creationId xmlns:a16="http://schemas.microsoft.com/office/drawing/2014/main" id="{E8F08490-1EF9-7BBB-5F4F-282BAD3AFEDC}"/>
                </a:ext>
              </a:extLst>
            </p:cNvPr>
            <p:cNvSpPr/>
            <p:nvPr/>
          </p:nvSpPr>
          <p:spPr>
            <a:xfrm>
              <a:off x="7898472" y="2708703"/>
              <a:ext cx="2340000" cy="632459"/>
            </a:xfrm>
            <a:custGeom>
              <a:avLst/>
              <a:gdLst>
                <a:gd name="connsiteX0" fmla="*/ 0 w 2454852"/>
                <a:gd name="connsiteY0" fmla="*/ 0 h 632459"/>
                <a:gd name="connsiteX1" fmla="*/ 2138623 w 2454852"/>
                <a:gd name="connsiteY1" fmla="*/ 0 h 632459"/>
                <a:gd name="connsiteX2" fmla="*/ 2454852 w 2454852"/>
                <a:gd name="connsiteY2" fmla="*/ 316230 h 632459"/>
                <a:gd name="connsiteX3" fmla="*/ 2138623 w 2454852"/>
                <a:gd name="connsiteY3" fmla="*/ 632459 h 632459"/>
                <a:gd name="connsiteX4" fmla="*/ 0 w 2454852"/>
                <a:gd name="connsiteY4" fmla="*/ 632459 h 632459"/>
                <a:gd name="connsiteX5" fmla="*/ 316230 w 2454852"/>
                <a:gd name="connsiteY5" fmla="*/ 316230 h 632459"/>
                <a:gd name="connsiteX6" fmla="*/ 0 w 2454852"/>
                <a:gd name="connsiteY6"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852" h="632459">
                  <a:moveTo>
                    <a:pt x="0" y="0"/>
                  </a:moveTo>
                  <a:lnTo>
                    <a:pt x="2138623" y="0"/>
                  </a:lnTo>
                  <a:lnTo>
                    <a:pt x="2454852" y="316230"/>
                  </a:lnTo>
                  <a:lnTo>
                    <a:pt x="2138623" y="632459"/>
                  </a:lnTo>
                  <a:lnTo>
                    <a:pt x="0" y="632459"/>
                  </a:lnTo>
                  <a:lnTo>
                    <a:pt x="316230" y="316230"/>
                  </a:lnTo>
                  <a:lnTo>
                    <a:pt x="0" y="0"/>
                  </a:lnTo>
                  <a:close/>
                </a:path>
              </a:pathLst>
            </a:custGeom>
            <a:solidFill>
              <a:srgbClr val="4472C4">
                <a:hueOff val="-5882676"/>
                <a:satOff val="-8182"/>
                <a:lumOff val="-3138"/>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9178" tIns="28004" rIns="251174"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Plan de transition</a:t>
              </a:r>
            </a:p>
          </p:txBody>
        </p:sp>
        <p:sp>
          <p:nvSpPr>
            <p:cNvPr id="25" name="Forme libre 22">
              <a:extLst>
                <a:ext uri="{FF2B5EF4-FFF2-40B4-BE49-F238E27FC236}">
                  <a16:creationId xmlns:a16="http://schemas.microsoft.com/office/drawing/2014/main" id="{1B6612C3-56B4-C30B-D37A-9FECCE4F8D68}"/>
                </a:ext>
              </a:extLst>
            </p:cNvPr>
            <p:cNvSpPr/>
            <p:nvPr/>
          </p:nvSpPr>
          <p:spPr>
            <a:xfrm>
              <a:off x="9751583" y="2705469"/>
              <a:ext cx="2340000" cy="632459"/>
            </a:xfrm>
            <a:custGeom>
              <a:avLst/>
              <a:gdLst>
                <a:gd name="connsiteX0" fmla="*/ 0 w 2325998"/>
                <a:gd name="connsiteY0" fmla="*/ 0 h 632459"/>
                <a:gd name="connsiteX1" fmla="*/ 2009769 w 2325998"/>
                <a:gd name="connsiteY1" fmla="*/ 0 h 632459"/>
                <a:gd name="connsiteX2" fmla="*/ 2325998 w 2325998"/>
                <a:gd name="connsiteY2" fmla="*/ 316230 h 632459"/>
                <a:gd name="connsiteX3" fmla="*/ 2009769 w 2325998"/>
                <a:gd name="connsiteY3" fmla="*/ 632459 h 632459"/>
                <a:gd name="connsiteX4" fmla="*/ 0 w 2325998"/>
                <a:gd name="connsiteY4" fmla="*/ 632459 h 632459"/>
                <a:gd name="connsiteX5" fmla="*/ 316230 w 2325998"/>
                <a:gd name="connsiteY5" fmla="*/ 316230 h 632459"/>
                <a:gd name="connsiteX6" fmla="*/ 0 w 2325998"/>
                <a:gd name="connsiteY6" fmla="*/ 0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5998" h="632459">
                  <a:moveTo>
                    <a:pt x="0" y="0"/>
                  </a:moveTo>
                  <a:lnTo>
                    <a:pt x="2009769" y="0"/>
                  </a:lnTo>
                  <a:lnTo>
                    <a:pt x="2325998" y="316230"/>
                  </a:lnTo>
                  <a:lnTo>
                    <a:pt x="2009769" y="632459"/>
                  </a:lnTo>
                  <a:lnTo>
                    <a:pt x="0" y="632459"/>
                  </a:lnTo>
                  <a:lnTo>
                    <a:pt x="316230" y="316230"/>
                  </a:lnTo>
                  <a:lnTo>
                    <a:pt x="0" y="0"/>
                  </a:lnTo>
                  <a:close/>
                </a:path>
              </a:pathLst>
            </a:cu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9178" tIns="28004" rIns="251174" bIns="28004"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Publication du BEGES</a:t>
              </a:r>
              <a:endParaRPr kumimoji="0" lang="fr-FR"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sp>
        <p:nvSpPr>
          <p:cNvPr id="26" name="ZoneTexte 25">
            <a:extLst>
              <a:ext uri="{FF2B5EF4-FFF2-40B4-BE49-F238E27FC236}">
                <a16:creationId xmlns:a16="http://schemas.microsoft.com/office/drawing/2014/main" id="{4C2EEAF4-6C22-4FAC-53F6-557D378A4E89}"/>
              </a:ext>
            </a:extLst>
          </p:cNvPr>
          <p:cNvSpPr txBox="1"/>
          <p:nvPr/>
        </p:nvSpPr>
        <p:spPr>
          <a:xfrm>
            <a:off x="7222706" y="1722290"/>
            <a:ext cx="753842"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450"/>
              </a:spcAft>
              <a:buClr>
                <a:srgbClr val="ED7D31"/>
              </a:buClr>
              <a:buSzTx/>
              <a:buFontTx/>
              <a:buNone/>
              <a:tabLst/>
              <a:defRPr/>
            </a:pPr>
            <a:r>
              <a:rPr kumimoji="0" lang="fr-FR" sz="2100" b="1" i="0" u="none" strike="noStrike" kern="0" cap="none" spc="0" normalizeH="0" baseline="0" noProof="0" dirty="0">
                <a:ln>
                  <a:noFill/>
                </a:ln>
                <a:solidFill>
                  <a:srgbClr val="137089"/>
                </a:solidFill>
                <a:effectLst/>
                <a:uLnTx/>
                <a:uFillTx/>
              </a:rPr>
              <a:t>&amp;</a:t>
            </a:r>
            <a:endParaRPr kumimoji="0" lang="fr-FR" sz="1500" b="1" i="0" u="none" strike="noStrike" kern="0" cap="none" spc="0" normalizeH="0" baseline="0" noProof="0" dirty="0">
              <a:ln>
                <a:noFill/>
              </a:ln>
              <a:solidFill>
                <a:srgbClr val="137089"/>
              </a:solidFill>
              <a:effectLst/>
              <a:uLnTx/>
              <a:uFillTx/>
            </a:endParaRPr>
          </a:p>
        </p:txBody>
      </p:sp>
      <p:sp>
        <p:nvSpPr>
          <p:cNvPr id="27" name="ZoneTexte 26">
            <a:extLst>
              <a:ext uri="{FF2B5EF4-FFF2-40B4-BE49-F238E27FC236}">
                <a16:creationId xmlns:a16="http://schemas.microsoft.com/office/drawing/2014/main" id="{C8A91FDB-7785-F4F6-7E7D-A48C510E28CF}"/>
              </a:ext>
            </a:extLst>
          </p:cNvPr>
          <p:cNvSpPr txBox="1"/>
          <p:nvPr/>
        </p:nvSpPr>
        <p:spPr>
          <a:xfrm>
            <a:off x="2525271" y="2487741"/>
            <a:ext cx="1030985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450"/>
              </a:spcAft>
              <a:buClr>
                <a:srgbClr val="ED7D31"/>
              </a:buClr>
              <a:buSzTx/>
              <a:buFontTx/>
              <a:buNone/>
              <a:tabLst/>
              <a:defRPr/>
            </a:pPr>
            <a:r>
              <a:rPr kumimoji="0" lang="fr-FR" sz="1600" b="1" i="0" u="none" strike="noStrike" kern="0" cap="none" spc="0" normalizeH="0" baseline="0" noProof="0" dirty="0">
                <a:ln>
                  <a:noFill/>
                </a:ln>
                <a:solidFill>
                  <a:srgbClr val="FF0066"/>
                </a:solidFill>
                <a:effectLst/>
                <a:uLnTx/>
                <a:uFillTx/>
                <a:latin typeface="Montserrat" panose="00000500000000000000" pitchFamily="2" charset="0"/>
              </a:rPr>
              <a:t>Mission :</a:t>
            </a:r>
            <a:r>
              <a:rPr kumimoji="0" lang="fr-FR" sz="1600" b="0" i="0" u="none" strike="noStrike" kern="0" cap="none" spc="0" normalizeH="0" baseline="0" noProof="0" dirty="0">
                <a:ln>
                  <a:noFill/>
                </a:ln>
                <a:solidFill>
                  <a:prstClr val="black"/>
                </a:solidFill>
                <a:effectLst/>
                <a:uLnTx/>
                <a:uFillTx/>
                <a:latin typeface="Montserrat" panose="00000500000000000000" pitchFamily="2" charset="0"/>
              </a:rPr>
              <a:t> </a:t>
            </a:r>
            <a:r>
              <a:rPr kumimoji="0" lang="fr-FR" sz="1200" b="0" i="0" u="none" strike="noStrike" kern="0" cap="none" spc="0" normalizeH="0" baseline="0" noProof="0" dirty="0">
                <a:ln>
                  <a:noFill/>
                </a:ln>
                <a:solidFill>
                  <a:prstClr val="black"/>
                </a:solidFill>
                <a:effectLst/>
                <a:uLnTx/>
                <a:uFillTx/>
                <a:latin typeface="Montserrat" panose="00000500000000000000" pitchFamily="2" charset="0"/>
              </a:rPr>
              <a:t>accompagnement de l’AP-HM pour la définition et la mise en œuvre d’une </a:t>
            </a:r>
            <a:r>
              <a:rPr kumimoji="0" lang="fr-FR" sz="1600" b="1" i="0" u="none" strike="noStrike" kern="0" cap="none" spc="0" normalizeH="0" baseline="0" noProof="0" dirty="0">
                <a:ln>
                  <a:noFill/>
                </a:ln>
                <a:solidFill>
                  <a:srgbClr val="92D050"/>
                </a:solidFill>
                <a:effectLst/>
                <a:uLnTx/>
                <a:uFillTx/>
                <a:latin typeface="Montserrat" panose="00000500000000000000" pitchFamily="2" charset="0"/>
              </a:rPr>
              <a:t>stratégie de décarbonation</a:t>
            </a:r>
            <a:r>
              <a:rPr kumimoji="0" lang="fr-FR" sz="1600" b="0" i="0" u="none" strike="noStrike" kern="0" cap="none" spc="0" normalizeH="0" baseline="0" noProof="0" dirty="0">
                <a:ln>
                  <a:noFill/>
                </a:ln>
                <a:solidFill>
                  <a:prstClr val="black"/>
                </a:solidFill>
                <a:effectLst/>
                <a:uLnTx/>
                <a:uFillTx/>
                <a:latin typeface="Montserrat" panose="00000500000000000000" pitchFamily="2" charset="0"/>
              </a:rPr>
              <a:t>.</a:t>
            </a:r>
          </a:p>
        </p:txBody>
      </p:sp>
      <p:sp>
        <p:nvSpPr>
          <p:cNvPr id="35" name="ZoneTexte 34">
            <a:extLst>
              <a:ext uri="{FF2B5EF4-FFF2-40B4-BE49-F238E27FC236}">
                <a16:creationId xmlns:a16="http://schemas.microsoft.com/office/drawing/2014/main" id="{2F33E359-D73C-A294-1F6E-BEBC30E481DE}"/>
              </a:ext>
            </a:extLst>
          </p:cNvPr>
          <p:cNvSpPr txBox="1"/>
          <p:nvPr/>
        </p:nvSpPr>
        <p:spPr>
          <a:xfrm>
            <a:off x="180478" y="4400778"/>
            <a:ext cx="6395859" cy="418576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1200"/>
              </a:spcAft>
              <a:buClr>
                <a:srgbClr val="ED7D31"/>
              </a:buClr>
              <a:buSzTx/>
              <a:buFontTx/>
              <a:buNone/>
              <a:tabLst/>
              <a:defRPr/>
            </a:pPr>
            <a:r>
              <a:rPr kumimoji="0" lang="fr-FR" sz="1600" b="1" i="0" u="none" strike="noStrike" kern="0" cap="none" spc="0" normalizeH="0" baseline="0" noProof="0" dirty="0">
                <a:ln>
                  <a:noFill/>
                </a:ln>
                <a:solidFill>
                  <a:srgbClr val="FF0066"/>
                </a:solidFill>
                <a:effectLst/>
                <a:uLnTx/>
                <a:uFillTx/>
                <a:latin typeface="Montserrat" panose="00000500000000000000" pitchFamily="2" charset="0"/>
              </a:rPr>
              <a:t>Enjeux et points forts :</a:t>
            </a: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Anticipation et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mobilisation des équipes en amont </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du lancement</a:t>
            </a:r>
            <a:endParaRPr kumimoji="0" lang="fr-FR" sz="1400" b="1" i="0" u="sng" strike="noStrike" kern="0" cap="none" spc="0" normalizeH="0" baseline="0" noProof="0" dirty="0">
              <a:ln>
                <a:noFill/>
              </a:ln>
              <a:solidFill>
                <a:srgbClr val="E7E6E6">
                  <a:lumMod val="10000"/>
                </a:srgbClr>
              </a:solidFill>
              <a:effectLst/>
              <a:uLnTx/>
              <a:uFillTx/>
              <a:latin typeface="Montserrat" panose="00000500000000000000" pitchFamily="2" charset="0"/>
            </a:endParaRP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Cabinet</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 </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expert des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établissements de santé similaires </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(AP-HP, HCL, CHU Rennes…), disposant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d’études, outils et partenariats avec des cabinets spécialisés</a:t>
            </a: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Un bilan carbone adapté aux enjeux d’éco-conception des soins : analyse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parcours patient</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filière organisée GHT</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 </a:t>
            </a:r>
            <a:r>
              <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rPr>
              <a:t>blocs opératoires</a:t>
            </a:r>
            <a:r>
              <a:rPr kumimoji="0" lang="fr-FR" sz="1400" b="0" i="0" u="none" strike="noStrike" kern="0" cap="none" spc="0" normalizeH="0" baseline="0" noProof="0" dirty="0">
                <a:ln>
                  <a:noFill/>
                </a:ln>
                <a:solidFill>
                  <a:srgbClr val="E7E6E6">
                    <a:lumMod val="10000"/>
                  </a:srgbClr>
                </a:solidFill>
                <a:effectLst/>
                <a:uLnTx/>
                <a:uFillTx/>
                <a:latin typeface="Montserrat" panose="00000500000000000000" pitchFamily="2" charset="0"/>
              </a:rPr>
              <a:t>…</a:t>
            </a:r>
            <a:endParaRPr kumimoji="0" lang="fr-FR" sz="1400" b="0" i="0" u="none" strike="noStrike" kern="0" cap="none" spc="0" normalizeH="0" baseline="0" noProof="0" dirty="0">
              <a:ln>
                <a:noFill/>
              </a:ln>
              <a:solidFill>
                <a:prstClr val="black"/>
              </a:solidFill>
              <a:effectLst/>
              <a:uLnTx/>
              <a:uFillTx/>
              <a:latin typeface="Montserrat" panose="00000500000000000000" pitchFamily="2" charset="0"/>
            </a:endParaRP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1" i="0" u="none" strike="noStrike" kern="0" cap="none" spc="0" normalizeH="0" baseline="0" noProof="0" dirty="0">
                <a:ln>
                  <a:noFill/>
                </a:ln>
                <a:solidFill>
                  <a:prstClr val="black"/>
                </a:solidFill>
                <a:effectLst/>
                <a:uLnTx/>
                <a:uFillTx/>
                <a:latin typeface="Montserrat" panose="00000500000000000000" pitchFamily="2" charset="0"/>
              </a:rPr>
              <a:t>Intégration des travaux déjà menés </a:t>
            </a: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au niveau des services et des directions</a:t>
            </a: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Des </a:t>
            </a:r>
            <a:r>
              <a:rPr kumimoji="0" lang="fr-FR" sz="1400" b="1" i="0" u="none" strike="noStrike" kern="0" cap="none" spc="0" normalizeH="0" baseline="0" noProof="0" dirty="0">
                <a:ln>
                  <a:noFill/>
                </a:ln>
                <a:solidFill>
                  <a:prstClr val="black"/>
                </a:solidFill>
                <a:effectLst/>
                <a:uLnTx/>
                <a:uFillTx/>
                <a:latin typeface="Montserrat" panose="00000500000000000000" pitchFamily="2" charset="0"/>
              </a:rPr>
              <a:t>analyses spécifiques par site </a:t>
            </a: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(Nord, Sud, Conception, Timone et plateforme logistique)</a:t>
            </a: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Intégration des réflexion au niveau de la </a:t>
            </a:r>
            <a:r>
              <a:rPr kumimoji="0" lang="fr-FR" sz="1400" b="1" i="0" u="none" strike="noStrike" kern="0" cap="none" spc="0" normalizeH="0" baseline="0" noProof="0" dirty="0">
                <a:ln>
                  <a:noFill/>
                </a:ln>
                <a:solidFill>
                  <a:prstClr val="black"/>
                </a:solidFill>
                <a:effectLst/>
                <a:uLnTx/>
                <a:uFillTx/>
                <a:latin typeface="Montserrat" panose="00000500000000000000" pitchFamily="2" charset="0"/>
              </a:rPr>
              <a:t>direction générale </a:t>
            </a: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pour la construction du plan de transformation de l’AP-HM</a:t>
            </a:r>
          </a:p>
          <a:p>
            <a:pPr marL="214313" marR="0" lvl="0" indent="-214313"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400" b="0" i="0" u="none" strike="noStrike" kern="0" cap="none" spc="0" normalizeH="0" baseline="0" noProof="0" dirty="0">
                <a:ln>
                  <a:noFill/>
                </a:ln>
                <a:solidFill>
                  <a:prstClr val="black"/>
                </a:solidFill>
                <a:effectLst/>
                <a:uLnTx/>
                <a:uFillTx/>
                <a:latin typeface="Montserrat" panose="00000500000000000000" pitchFamily="2" charset="0"/>
              </a:rPr>
              <a:t>Le BEGES, comme levier pour restructurer la </a:t>
            </a:r>
            <a:r>
              <a:rPr kumimoji="0" lang="fr-FR" sz="1400" b="1" i="0" u="none" strike="noStrike" kern="0" cap="none" spc="0" normalizeH="0" baseline="0" noProof="0" dirty="0">
                <a:ln>
                  <a:noFill/>
                </a:ln>
                <a:solidFill>
                  <a:prstClr val="black"/>
                </a:solidFill>
                <a:effectLst/>
                <a:uLnTx/>
                <a:uFillTx/>
                <a:latin typeface="Montserrat" panose="00000500000000000000" pitchFamily="2" charset="0"/>
              </a:rPr>
              <a:t>stratégie d’établissement </a:t>
            </a:r>
            <a:endParaRPr kumimoji="0" lang="fr-FR" sz="1400" b="1" i="0" u="none" strike="noStrike" kern="0" cap="none" spc="0" normalizeH="0" baseline="0" noProof="0" dirty="0">
              <a:ln>
                <a:noFill/>
              </a:ln>
              <a:solidFill>
                <a:srgbClr val="E7E6E6">
                  <a:lumMod val="10000"/>
                </a:srgbClr>
              </a:solidFill>
              <a:effectLst/>
              <a:uLnTx/>
              <a:uFillTx/>
              <a:latin typeface="Montserrat" panose="00000500000000000000" pitchFamily="2" charset="0"/>
            </a:endParaRPr>
          </a:p>
        </p:txBody>
      </p:sp>
    </p:spTree>
    <p:extLst>
      <p:ext uri="{BB962C8B-B14F-4D97-AF65-F5344CB8AC3E}">
        <p14:creationId xmlns:p14="http://schemas.microsoft.com/office/powerpoint/2010/main" val="367168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7071-8E2E-E885-CD60-097A8FD3E2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6F4A76-EBA2-8136-29DE-C6CF85B8D2D5}"/>
              </a:ext>
            </a:extLst>
          </p:cNvPr>
          <p:cNvSpPr>
            <a:spLocks noGrp="1"/>
          </p:cNvSpPr>
          <p:nvPr>
            <p:ph type="title"/>
          </p:nvPr>
        </p:nvSpPr>
        <p:spPr/>
        <p:txBody>
          <a:bodyPr>
            <a:noAutofit/>
          </a:bodyPr>
          <a:lstStyle/>
          <a:p>
            <a:r>
              <a:rPr lang="fr-FR" sz="3200" dirty="0"/>
              <a:t>BEGES</a:t>
            </a:r>
          </a:p>
        </p:txBody>
      </p:sp>
      <p:sp>
        <p:nvSpPr>
          <p:cNvPr id="35" name="ZoneTexte 34">
            <a:extLst>
              <a:ext uri="{FF2B5EF4-FFF2-40B4-BE49-F238E27FC236}">
                <a16:creationId xmlns:a16="http://schemas.microsoft.com/office/drawing/2014/main" id="{525AF64D-0EE1-E3E4-9118-C645EED67C54}"/>
              </a:ext>
            </a:extLst>
          </p:cNvPr>
          <p:cNvSpPr txBox="1"/>
          <p:nvPr/>
        </p:nvSpPr>
        <p:spPr>
          <a:xfrm>
            <a:off x="468257" y="1479663"/>
            <a:ext cx="14120579" cy="118494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1200"/>
              </a:spcAft>
              <a:buClr>
                <a:srgbClr val="ED7D31"/>
              </a:buClr>
              <a:buSzTx/>
              <a:buFontTx/>
              <a:buNone/>
              <a:tabLst/>
              <a:defRPr/>
            </a:pPr>
            <a:r>
              <a:rPr kumimoji="0" lang="fr-FR" sz="2000" b="1" i="0" u="none" strike="noStrike" kern="0" cap="none" spc="0" normalizeH="0" baseline="0" noProof="0" dirty="0">
                <a:ln>
                  <a:noFill/>
                </a:ln>
                <a:solidFill>
                  <a:srgbClr val="FF0066"/>
                </a:solidFill>
                <a:effectLst/>
                <a:uLnTx/>
                <a:uFillTx/>
                <a:latin typeface="Montserrat" panose="00000500000000000000" pitchFamily="2" charset="0"/>
              </a:rPr>
              <a:t>Résultats :</a:t>
            </a:r>
          </a:p>
          <a:p>
            <a:pPr marL="0" marR="0" lvl="0" indent="0" algn="just" defTabSz="914400" eaLnBrk="1" fontAlgn="auto" latinLnBrk="0" hangingPunct="1">
              <a:lnSpc>
                <a:spcPct val="100000"/>
              </a:lnSpc>
              <a:spcBef>
                <a:spcPts val="0"/>
              </a:spcBef>
              <a:spcAft>
                <a:spcPts val="600"/>
              </a:spcAft>
              <a:buClr>
                <a:srgbClr val="ED7D31"/>
              </a:buClr>
              <a:buSzTx/>
              <a:buFontTx/>
              <a:buNone/>
              <a:tabLst/>
              <a:defRPr/>
            </a:pPr>
            <a:r>
              <a:rPr kumimoji="0" lang="fr-FR" sz="1800" b="0" i="0" u="none" strike="noStrike" kern="0" cap="none" spc="0" normalizeH="0" baseline="0" noProof="0" dirty="0">
                <a:ln>
                  <a:noFill/>
                </a:ln>
                <a:solidFill>
                  <a:srgbClr val="E7E6E6">
                    <a:lumMod val="10000"/>
                  </a:srgbClr>
                </a:solidFill>
                <a:effectLst/>
                <a:uLnTx/>
                <a:uFillTx/>
                <a:latin typeface="Montserrat" panose="00000500000000000000" pitchFamily="2" charset="0"/>
              </a:rPr>
              <a:t>Fin janvier 2026 : restitution intermédiaire des résultats et identification des thématiques des ateliers de plan d’actions :</a:t>
            </a:r>
          </a:p>
          <a:p>
            <a:pPr marL="0" marR="0" lvl="0" indent="0" algn="just" defTabSz="914400" eaLnBrk="1" fontAlgn="auto" latinLnBrk="0" hangingPunct="1">
              <a:lnSpc>
                <a:spcPct val="100000"/>
              </a:lnSpc>
              <a:spcBef>
                <a:spcPts val="0"/>
              </a:spcBef>
              <a:spcAft>
                <a:spcPts val="600"/>
              </a:spcAft>
              <a:buClr>
                <a:srgbClr val="ED7D31"/>
              </a:buClr>
              <a:buSzTx/>
              <a:buFontTx/>
              <a:buNone/>
              <a:tabLst/>
              <a:defRPr/>
            </a:pPr>
            <a:r>
              <a:rPr kumimoji="0" lang="fr-FR" sz="1800" b="1" i="0" u="none" strike="noStrike" kern="0" cap="none" spc="0" normalizeH="0" baseline="0" noProof="0" dirty="0">
                <a:ln>
                  <a:noFill/>
                </a:ln>
                <a:solidFill>
                  <a:srgbClr val="E7E6E6">
                    <a:lumMod val="10000"/>
                  </a:srgbClr>
                </a:solidFill>
                <a:effectLst/>
                <a:uLnTx/>
                <a:uFillTx/>
                <a:latin typeface="Montserrat" panose="00000500000000000000" pitchFamily="2" charset="0"/>
              </a:rPr>
              <a:t>Postes d’émission les plus importants : </a:t>
            </a:r>
          </a:p>
        </p:txBody>
      </p:sp>
      <p:sp>
        <p:nvSpPr>
          <p:cNvPr id="29" name="ZoneTexte 28">
            <a:extLst>
              <a:ext uri="{FF2B5EF4-FFF2-40B4-BE49-F238E27FC236}">
                <a16:creationId xmlns:a16="http://schemas.microsoft.com/office/drawing/2014/main" id="{DF6C9656-3A9E-B9BC-6FAA-4B80B0FEC2AD}"/>
              </a:ext>
            </a:extLst>
          </p:cNvPr>
          <p:cNvSpPr txBox="1"/>
          <p:nvPr/>
        </p:nvSpPr>
        <p:spPr>
          <a:xfrm>
            <a:off x="474942" y="7389456"/>
            <a:ext cx="8486153" cy="143116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600"/>
              </a:spcAft>
              <a:buClr>
                <a:srgbClr val="ED7D31"/>
              </a:buClr>
              <a:buSzTx/>
              <a:buFontTx/>
              <a:buNone/>
              <a:tabLst/>
              <a:defRPr/>
            </a:pPr>
            <a:r>
              <a:rPr kumimoji="0" lang="fr-FR" sz="1800" b="1" i="0" u="none" strike="noStrike" kern="0" cap="none" spc="0" normalizeH="0" baseline="0" noProof="0" dirty="0">
                <a:ln>
                  <a:noFill/>
                </a:ln>
                <a:solidFill>
                  <a:srgbClr val="E7E6E6">
                    <a:lumMod val="10000"/>
                  </a:srgbClr>
                </a:solidFill>
                <a:effectLst/>
                <a:uLnTx/>
                <a:uFillTx/>
                <a:latin typeface="Montserrat" panose="00000500000000000000" pitchFamily="2" charset="0"/>
              </a:rPr>
              <a:t>3 ateliers parcours patient : </a:t>
            </a:r>
          </a:p>
          <a:p>
            <a:pPr marL="285750" marR="0" lvl="0" indent="-285750"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800" b="0" i="0" u="none" strike="noStrike" kern="0" cap="none" spc="0" normalizeH="0" baseline="0" noProof="0" dirty="0">
                <a:ln>
                  <a:noFill/>
                </a:ln>
                <a:solidFill>
                  <a:srgbClr val="E7E6E6">
                    <a:lumMod val="10000"/>
                  </a:srgbClr>
                </a:solidFill>
                <a:effectLst/>
                <a:uLnTx/>
                <a:uFillTx/>
                <a:latin typeface="Montserrat" panose="00000500000000000000" pitchFamily="2" charset="0"/>
              </a:rPr>
              <a:t>Filière urologie du GHT</a:t>
            </a:r>
          </a:p>
          <a:p>
            <a:pPr marL="285750" marR="0" lvl="0" indent="-285750"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800" b="0" i="0" u="none" strike="noStrike" kern="0" cap="none" spc="0" normalizeH="0" baseline="0" noProof="0" dirty="0">
                <a:ln>
                  <a:noFill/>
                </a:ln>
                <a:solidFill>
                  <a:srgbClr val="E7E6E6">
                    <a:lumMod val="10000"/>
                  </a:srgbClr>
                </a:solidFill>
                <a:effectLst/>
                <a:uLnTx/>
                <a:uFillTx/>
                <a:latin typeface="Montserrat" panose="00000500000000000000" pitchFamily="2" charset="0"/>
              </a:rPr>
              <a:t>Dialyse</a:t>
            </a:r>
          </a:p>
          <a:p>
            <a:pPr marL="285750" marR="0" lvl="0" indent="-285750" algn="just" defTabSz="914400" eaLnBrk="1" fontAlgn="auto" latinLnBrk="0" hangingPunct="1">
              <a:lnSpc>
                <a:spcPct val="100000"/>
              </a:lnSpc>
              <a:spcBef>
                <a:spcPts val="0"/>
              </a:spcBef>
              <a:spcAft>
                <a:spcPts val="600"/>
              </a:spcAft>
              <a:buClr>
                <a:srgbClr val="ED7D31"/>
              </a:buClr>
              <a:buSzTx/>
              <a:buFontTx/>
              <a:buChar char="-"/>
              <a:tabLst/>
              <a:defRPr/>
            </a:pPr>
            <a:r>
              <a:rPr kumimoji="0" lang="fr-FR" sz="1800" b="0" i="0" u="none" strike="noStrike" kern="0" cap="none" spc="0" normalizeH="0" baseline="0" noProof="0" dirty="0">
                <a:ln>
                  <a:noFill/>
                </a:ln>
                <a:solidFill>
                  <a:srgbClr val="E7E6E6">
                    <a:lumMod val="10000"/>
                  </a:srgbClr>
                </a:solidFill>
                <a:effectLst/>
                <a:uLnTx/>
                <a:uFillTx/>
                <a:latin typeface="Montserrat" panose="00000500000000000000" pitchFamily="2" charset="0"/>
              </a:rPr>
              <a:t>Maladie chronique : diabète</a:t>
            </a:r>
          </a:p>
        </p:txBody>
      </p:sp>
      <p:sp>
        <p:nvSpPr>
          <p:cNvPr id="3" name="Rectangle : coins arrondis 2">
            <a:extLst>
              <a:ext uri="{FF2B5EF4-FFF2-40B4-BE49-F238E27FC236}">
                <a16:creationId xmlns:a16="http://schemas.microsoft.com/office/drawing/2014/main" id="{44317BCF-DF47-2CC5-AD33-AA768BA4E1BC}"/>
              </a:ext>
            </a:extLst>
          </p:cNvPr>
          <p:cNvSpPr/>
          <p:nvPr/>
        </p:nvSpPr>
        <p:spPr>
          <a:xfrm>
            <a:off x="274743" y="5639882"/>
            <a:ext cx="5479211" cy="152393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Stratégie globale</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Quantification des actions (Cap2030, évolutions de l’activité…)</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Transformation et coopérations (lien avec le projet social, feuille de route CEC, stratégie RSE, partenaires territoriaux…)</a:t>
            </a:r>
          </a:p>
        </p:txBody>
      </p:sp>
      <p:sp>
        <p:nvSpPr>
          <p:cNvPr id="31" name="ZoneTexte 30">
            <a:extLst>
              <a:ext uri="{FF2B5EF4-FFF2-40B4-BE49-F238E27FC236}">
                <a16:creationId xmlns:a16="http://schemas.microsoft.com/office/drawing/2014/main" id="{527A66AD-1AD5-B422-5DE5-17E581FB1897}"/>
              </a:ext>
            </a:extLst>
          </p:cNvPr>
          <p:cNvSpPr txBox="1"/>
          <p:nvPr/>
        </p:nvSpPr>
        <p:spPr>
          <a:xfrm>
            <a:off x="474942" y="4573996"/>
            <a:ext cx="15051141" cy="8309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1200"/>
              </a:spcAft>
              <a:buClr>
                <a:srgbClr val="ED7D31"/>
              </a:buClr>
              <a:buSzTx/>
              <a:buFontTx/>
              <a:buNone/>
              <a:tabLst/>
              <a:defRPr/>
            </a:pPr>
            <a:r>
              <a:rPr kumimoji="0" lang="fr-FR" sz="2000" b="1" i="0" u="none" strike="noStrike" kern="0" cap="none" spc="0" normalizeH="0" baseline="0" noProof="0" dirty="0">
                <a:ln>
                  <a:noFill/>
                </a:ln>
                <a:solidFill>
                  <a:srgbClr val="FF0066"/>
                </a:solidFill>
                <a:effectLst/>
                <a:uLnTx/>
                <a:uFillTx/>
                <a:latin typeface="Montserrat" panose="00000500000000000000" pitchFamily="2" charset="0"/>
              </a:rPr>
              <a:t>Plan d’actions :</a:t>
            </a:r>
            <a:endParaRPr kumimoji="0" lang="fr-FR" sz="1800" b="0" i="0" u="none" strike="noStrike" kern="0" cap="none" spc="0" normalizeH="0" baseline="0" noProof="0" dirty="0">
              <a:ln>
                <a:noFill/>
              </a:ln>
              <a:solidFill>
                <a:srgbClr val="E7E6E6">
                  <a:lumMod val="10000"/>
                </a:srgbClr>
              </a:solidFill>
              <a:effectLst/>
              <a:uLnTx/>
              <a:uFillTx/>
              <a:latin typeface="Montserrat" panose="00000500000000000000" pitchFamily="2" charset="0"/>
            </a:endParaRPr>
          </a:p>
          <a:p>
            <a:pPr marL="0" marR="0" lvl="0" indent="0" algn="just" defTabSz="914400" eaLnBrk="1" fontAlgn="auto" latinLnBrk="0" hangingPunct="1">
              <a:lnSpc>
                <a:spcPct val="100000"/>
              </a:lnSpc>
              <a:spcBef>
                <a:spcPts val="0"/>
              </a:spcBef>
              <a:spcAft>
                <a:spcPts val="600"/>
              </a:spcAft>
              <a:buClr>
                <a:srgbClr val="ED7D31"/>
              </a:buClr>
              <a:buSzTx/>
              <a:buFontTx/>
              <a:buNone/>
              <a:tabLst/>
              <a:defRPr/>
            </a:pPr>
            <a:r>
              <a:rPr kumimoji="0" lang="fr-FR" sz="1800" b="1" i="0" u="none" strike="noStrike" kern="0" cap="none" spc="0" normalizeH="0" baseline="0" noProof="0" dirty="0">
                <a:ln>
                  <a:noFill/>
                </a:ln>
                <a:solidFill>
                  <a:srgbClr val="E7E6E6">
                    <a:lumMod val="10000"/>
                  </a:srgbClr>
                </a:solidFill>
                <a:effectLst/>
                <a:uLnTx/>
                <a:uFillTx/>
                <a:latin typeface="Montserrat" panose="00000500000000000000" pitchFamily="2" charset="0"/>
              </a:rPr>
              <a:t>3 ateliers thématiques : stratégie globale, pharmacie et achats</a:t>
            </a:r>
          </a:p>
        </p:txBody>
      </p:sp>
      <p:sp>
        <p:nvSpPr>
          <p:cNvPr id="32" name="Rectangle : coins arrondis 31">
            <a:extLst>
              <a:ext uri="{FF2B5EF4-FFF2-40B4-BE49-F238E27FC236}">
                <a16:creationId xmlns:a16="http://schemas.microsoft.com/office/drawing/2014/main" id="{C2BC6A91-3EE2-ADF6-E35B-B0AA99C49746}"/>
              </a:ext>
            </a:extLst>
          </p:cNvPr>
          <p:cNvSpPr/>
          <p:nvPr/>
        </p:nvSpPr>
        <p:spPr>
          <a:xfrm>
            <a:off x="1433461" y="3294891"/>
            <a:ext cx="2965089" cy="1042943"/>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Pharmacie</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environ 40% du bilan</a:t>
            </a:r>
          </a:p>
        </p:txBody>
      </p:sp>
      <p:sp>
        <p:nvSpPr>
          <p:cNvPr id="33" name="Rectangle : coins arrondis 32">
            <a:extLst>
              <a:ext uri="{FF2B5EF4-FFF2-40B4-BE49-F238E27FC236}">
                <a16:creationId xmlns:a16="http://schemas.microsoft.com/office/drawing/2014/main" id="{F2C68B7B-436A-FBFE-2A9C-FC19E64FCB19}"/>
              </a:ext>
            </a:extLst>
          </p:cNvPr>
          <p:cNvSpPr/>
          <p:nvPr/>
        </p:nvSpPr>
        <p:spPr>
          <a:xfrm>
            <a:off x="4600872" y="3295111"/>
            <a:ext cx="3743885" cy="104450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Intrants : biens et matière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hors pharmacie</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environ 25% du bilan</a:t>
            </a:r>
          </a:p>
        </p:txBody>
      </p:sp>
      <p:sp>
        <p:nvSpPr>
          <p:cNvPr id="34" name="Rectangle : coins arrondis 33">
            <a:extLst>
              <a:ext uri="{FF2B5EF4-FFF2-40B4-BE49-F238E27FC236}">
                <a16:creationId xmlns:a16="http://schemas.microsoft.com/office/drawing/2014/main" id="{96C99028-D2DA-F371-A69C-5F2DEB91BE94}"/>
              </a:ext>
            </a:extLst>
          </p:cNvPr>
          <p:cNvSpPr/>
          <p:nvPr/>
        </p:nvSpPr>
        <p:spPr>
          <a:xfrm>
            <a:off x="8547079" y="3294891"/>
            <a:ext cx="2965088" cy="104450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Déplacements</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environ 20% du bilan</a:t>
            </a:r>
          </a:p>
        </p:txBody>
      </p:sp>
      <p:sp>
        <p:nvSpPr>
          <p:cNvPr id="36" name="Rectangle : coins arrondis 35">
            <a:extLst>
              <a:ext uri="{FF2B5EF4-FFF2-40B4-BE49-F238E27FC236}">
                <a16:creationId xmlns:a16="http://schemas.microsoft.com/office/drawing/2014/main" id="{9822172D-BDD0-6360-3C1E-45381B2133CC}"/>
              </a:ext>
            </a:extLst>
          </p:cNvPr>
          <p:cNvSpPr/>
          <p:nvPr/>
        </p:nvSpPr>
        <p:spPr>
          <a:xfrm>
            <a:off x="11714489" y="3293329"/>
            <a:ext cx="2627444" cy="1044505"/>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Energie</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environ 10% du bilan</a:t>
            </a:r>
          </a:p>
        </p:txBody>
      </p:sp>
      <p:pic>
        <p:nvPicPr>
          <p:cNvPr id="5" name="Image 4">
            <a:extLst>
              <a:ext uri="{FF2B5EF4-FFF2-40B4-BE49-F238E27FC236}">
                <a16:creationId xmlns:a16="http://schemas.microsoft.com/office/drawing/2014/main" id="{6A9D59AD-7662-1997-D4A2-635106E5F491}"/>
              </a:ext>
            </a:extLst>
          </p:cNvPr>
          <p:cNvPicPr>
            <a:picLocks noChangeAspect="1"/>
          </p:cNvPicPr>
          <p:nvPr/>
        </p:nvPicPr>
        <p:blipFill>
          <a:blip r:embed="rId2"/>
          <a:stretch>
            <a:fillRect/>
          </a:stretch>
        </p:blipFill>
        <p:spPr>
          <a:xfrm>
            <a:off x="2916005" y="2734727"/>
            <a:ext cx="505677" cy="505677"/>
          </a:xfrm>
          <a:prstGeom prst="rect">
            <a:avLst/>
          </a:prstGeom>
        </p:spPr>
      </p:pic>
      <p:pic>
        <p:nvPicPr>
          <p:cNvPr id="15" name="Image 14">
            <a:extLst>
              <a:ext uri="{FF2B5EF4-FFF2-40B4-BE49-F238E27FC236}">
                <a16:creationId xmlns:a16="http://schemas.microsoft.com/office/drawing/2014/main" id="{C9F22026-F69D-1BAD-16ED-F77608F2E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352" y="2700420"/>
            <a:ext cx="634269" cy="588964"/>
          </a:xfrm>
          <a:prstGeom prst="rect">
            <a:avLst/>
          </a:prstGeom>
        </p:spPr>
      </p:pic>
      <p:pic>
        <p:nvPicPr>
          <p:cNvPr id="17" name="Image 16">
            <a:extLst>
              <a:ext uri="{FF2B5EF4-FFF2-40B4-BE49-F238E27FC236}">
                <a16:creationId xmlns:a16="http://schemas.microsoft.com/office/drawing/2014/main" id="{49371FA1-5325-75EF-2C89-7BE39A60B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7641" y="2841295"/>
            <a:ext cx="723963" cy="434378"/>
          </a:xfrm>
          <a:prstGeom prst="rect">
            <a:avLst/>
          </a:prstGeom>
        </p:spPr>
      </p:pic>
      <p:pic>
        <p:nvPicPr>
          <p:cNvPr id="37" name="Image 36">
            <a:extLst>
              <a:ext uri="{FF2B5EF4-FFF2-40B4-BE49-F238E27FC236}">
                <a16:creationId xmlns:a16="http://schemas.microsoft.com/office/drawing/2014/main" id="{CB1B73D4-106A-5EA8-5D81-F225AA90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7812">
            <a:off x="12929085" y="2719751"/>
            <a:ext cx="351566" cy="558739"/>
          </a:xfrm>
          <a:prstGeom prst="rect">
            <a:avLst/>
          </a:prstGeom>
        </p:spPr>
      </p:pic>
      <p:sp>
        <p:nvSpPr>
          <p:cNvPr id="38" name="Rectangle : coins arrondis 37">
            <a:extLst>
              <a:ext uri="{FF2B5EF4-FFF2-40B4-BE49-F238E27FC236}">
                <a16:creationId xmlns:a16="http://schemas.microsoft.com/office/drawing/2014/main" id="{DC7D949C-6E3E-5020-4715-8405D8F7C2DE}"/>
              </a:ext>
            </a:extLst>
          </p:cNvPr>
          <p:cNvSpPr/>
          <p:nvPr/>
        </p:nvSpPr>
        <p:spPr>
          <a:xfrm>
            <a:off x="5925803" y="5639882"/>
            <a:ext cx="5479211" cy="152393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Pharmacie</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Lien avec les actions et évaluations déjà menées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Réflexions sur l’approche monétaire et les molécules onéreuses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Réflexion sur les pratiques de soins</a:t>
            </a:r>
          </a:p>
        </p:txBody>
      </p:sp>
      <p:sp>
        <p:nvSpPr>
          <p:cNvPr id="39" name="Rectangle : coins arrondis 38">
            <a:extLst>
              <a:ext uri="{FF2B5EF4-FFF2-40B4-BE49-F238E27FC236}">
                <a16:creationId xmlns:a16="http://schemas.microsoft.com/office/drawing/2014/main" id="{980A1372-2F0B-0994-0D34-2C3A0F008655}"/>
              </a:ext>
            </a:extLst>
          </p:cNvPr>
          <p:cNvSpPr/>
          <p:nvPr/>
        </p:nvSpPr>
        <p:spPr>
          <a:xfrm>
            <a:off x="11576863" y="5635256"/>
            <a:ext cx="4247116" cy="152393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Achats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Approche par grandes familles d’achats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Lien avec le SPASER</a:t>
            </a:r>
          </a:p>
        </p:txBody>
      </p:sp>
      <p:sp>
        <p:nvSpPr>
          <p:cNvPr id="40" name="ZoneTexte 39">
            <a:extLst>
              <a:ext uri="{FF2B5EF4-FFF2-40B4-BE49-F238E27FC236}">
                <a16:creationId xmlns:a16="http://schemas.microsoft.com/office/drawing/2014/main" id="{E0B59D1B-DA36-358F-72D5-7CCCB1F5FDDB}"/>
              </a:ext>
            </a:extLst>
          </p:cNvPr>
          <p:cNvSpPr txBox="1"/>
          <p:nvPr/>
        </p:nvSpPr>
        <p:spPr>
          <a:xfrm>
            <a:off x="10721072" y="8107941"/>
            <a:ext cx="3272019" cy="400110"/>
          </a:xfrm>
          <a:prstGeom prst="rect">
            <a:avLst/>
          </a:prstGeom>
          <a:solidFill>
            <a:schemeClr val="tx2">
              <a:lumMod val="20000"/>
              <a:lumOff val="8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ysClr val="windowText" lastClr="000000"/>
                </a:solidFill>
                <a:effectLst/>
                <a:uLnTx/>
                <a:uFillTx/>
              </a:rPr>
              <a:t>Ateliers en cours</a:t>
            </a:r>
          </a:p>
        </p:txBody>
      </p:sp>
      <p:pic>
        <p:nvPicPr>
          <p:cNvPr id="41" name="Image 40">
            <a:extLst>
              <a:ext uri="{FF2B5EF4-FFF2-40B4-BE49-F238E27FC236}">
                <a16:creationId xmlns:a16="http://schemas.microsoft.com/office/drawing/2014/main" id="{8B0E55EE-D674-345F-1BC4-E6072CE5F060}"/>
              </a:ext>
            </a:extLst>
          </p:cNvPr>
          <p:cNvPicPr>
            <a:picLocks noChangeAspect="1"/>
          </p:cNvPicPr>
          <p:nvPr/>
        </p:nvPicPr>
        <p:blipFill>
          <a:blip r:embed="rId6"/>
          <a:stretch>
            <a:fillRect/>
          </a:stretch>
        </p:blipFill>
        <p:spPr>
          <a:xfrm rot="10800000">
            <a:off x="9902077" y="7981288"/>
            <a:ext cx="526763" cy="526763"/>
          </a:xfrm>
          <a:prstGeom prst="rect">
            <a:avLst/>
          </a:prstGeom>
        </p:spPr>
      </p:pic>
      <p:sp>
        <p:nvSpPr>
          <p:cNvPr id="42" name="ZoneTexte 41">
            <a:extLst>
              <a:ext uri="{FF2B5EF4-FFF2-40B4-BE49-F238E27FC236}">
                <a16:creationId xmlns:a16="http://schemas.microsoft.com/office/drawing/2014/main" id="{CA7BC481-2253-BB95-04C9-8E777793FFA0}"/>
              </a:ext>
            </a:extLst>
          </p:cNvPr>
          <p:cNvSpPr txBox="1"/>
          <p:nvPr/>
        </p:nvSpPr>
        <p:spPr>
          <a:xfrm rot="1269017">
            <a:off x="13993742" y="2283338"/>
            <a:ext cx="2122948" cy="1168539"/>
          </a:xfrm>
          <a:prstGeom prst="ellipse">
            <a:avLst/>
          </a:prstGeom>
          <a:solidFill>
            <a:srgbClr val="F8991D"/>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Consolidation des résultats en cours </a:t>
            </a:r>
          </a:p>
        </p:txBody>
      </p:sp>
    </p:spTree>
    <p:extLst>
      <p:ext uri="{BB962C8B-B14F-4D97-AF65-F5344CB8AC3E}">
        <p14:creationId xmlns:p14="http://schemas.microsoft.com/office/powerpoint/2010/main" val="3652426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8F7F3-6786-EB15-FBEE-34DE5706B3D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475FC1E-ED20-044D-A96A-0E9490C173E6}"/>
              </a:ext>
            </a:extLst>
          </p:cNvPr>
          <p:cNvSpPr>
            <a:spLocks noGrp="1"/>
          </p:cNvSpPr>
          <p:nvPr>
            <p:ph type="title"/>
          </p:nvPr>
        </p:nvSpPr>
        <p:spPr/>
        <p:txBody>
          <a:bodyPr/>
          <a:lstStyle/>
          <a:p>
            <a:r>
              <a:rPr lang="fr-FR" dirty="0"/>
              <a:t>Énergies renouvelables</a:t>
            </a:r>
          </a:p>
        </p:txBody>
      </p:sp>
    </p:spTree>
    <p:extLst>
      <p:ext uri="{BB962C8B-B14F-4D97-AF65-F5344CB8AC3E}">
        <p14:creationId xmlns:p14="http://schemas.microsoft.com/office/powerpoint/2010/main" val="346718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cee6fad31b_1_0"/>
          <p:cNvSpPr txBox="1">
            <a:spLocks noGrp="1"/>
          </p:cNvSpPr>
          <p:nvPr>
            <p:ph type="title"/>
          </p:nvPr>
        </p:nvSpPr>
        <p:spPr>
          <a:xfrm>
            <a:off x="673768" y="341465"/>
            <a:ext cx="14845500" cy="1868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PV tiers investissement - CH de Digne-les-Bains (04)</a:t>
            </a:r>
            <a:endParaRPr dirty="0">
              <a:latin typeface="Bahnschrift" panose="020B0502040204020203" pitchFamily="34" charset="0"/>
            </a:endParaRPr>
          </a:p>
        </p:txBody>
      </p:sp>
      <p:graphicFrame>
        <p:nvGraphicFramePr>
          <p:cNvPr id="194" name="Google Shape;194;g3cee6fad31b_1_0"/>
          <p:cNvGraphicFramePr/>
          <p:nvPr/>
        </p:nvGraphicFramePr>
        <p:xfrm>
          <a:off x="673775" y="2403750"/>
          <a:ext cx="7595575" cy="6579307"/>
        </p:xfrm>
        <a:graphic>
          <a:graphicData uri="http://schemas.openxmlformats.org/drawingml/2006/table">
            <a:tbl>
              <a:tblPr>
                <a:noFill/>
              </a:tblPr>
              <a:tblGrid>
                <a:gridCol w="3659875">
                  <a:extLst>
                    <a:ext uri="{9D8B030D-6E8A-4147-A177-3AD203B41FA5}">
                      <a16:colId xmlns:a16="http://schemas.microsoft.com/office/drawing/2014/main" val="20000"/>
                    </a:ext>
                  </a:extLst>
                </a:gridCol>
                <a:gridCol w="3935700">
                  <a:extLst>
                    <a:ext uri="{9D8B030D-6E8A-4147-A177-3AD203B41FA5}">
                      <a16:colId xmlns:a16="http://schemas.microsoft.com/office/drawing/2014/main" val="20001"/>
                    </a:ext>
                  </a:extLst>
                </a:gridCol>
              </a:tblGrid>
              <a:tr h="423950">
                <a:tc>
                  <a:txBody>
                    <a:bodyPr/>
                    <a:lstStyle/>
                    <a:p>
                      <a:pPr marL="0" lvl="0" indent="0" algn="ctr" rtl="0">
                        <a:lnSpc>
                          <a:spcPct val="115000"/>
                        </a:lnSpc>
                        <a:spcBef>
                          <a:spcPts val="0"/>
                        </a:spcBef>
                        <a:spcAft>
                          <a:spcPts val="0"/>
                        </a:spcAft>
                        <a:buNone/>
                      </a:pPr>
                      <a:r>
                        <a:rPr lang="fr-FR" sz="1800" b="1">
                          <a:solidFill>
                            <a:schemeClr val="dk1"/>
                          </a:solidFill>
                          <a:latin typeface="Calibri"/>
                          <a:ea typeface="Calibri"/>
                          <a:cs typeface="Calibri"/>
                          <a:sym typeface="Calibri"/>
                        </a:rPr>
                        <a:t>Montage financier</a:t>
                      </a:r>
                      <a:endParaRPr sz="1800" b="1">
                        <a:solidFill>
                          <a:schemeClr val="dk1"/>
                        </a:solidFill>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b="1">
                          <a:solidFill>
                            <a:schemeClr val="dk1"/>
                          </a:solidFill>
                          <a:latin typeface="Calibri"/>
                          <a:ea typeface="Calibri"/>
                          <a:cs typeface="Calibri"/>
                          <a:sym typeface="Calibri"/>
                        </a:rPr>
                        <a:t>Tiers-investissement</a:t>
                      </a:r>
                      <a:endParaRPr sz="1800" b="1">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644175">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Schéma de valorisation</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Autoconsommation Totale (~ 100%)</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Puissance PV</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344,95 kWc</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Surface PV</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1 548,5 m²</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Implantation</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Ombrières</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Taux de couverture</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13%</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644175">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Coût estimé (Hors ENEDIS, Sol…)</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570 k€ HT</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Economie Energie</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470,4 MWh/an</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7"/>
                  </a:ext>
                </a:extLst>
              </a:tr>
              <a:tr h="644175">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Economie facture ELEC</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 10% (factures 2025)</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8"/>
                  </a:ext>
                </a:extLst>
              </a:tr>
              <a:tr h="644175">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Temps de retour Brut</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7 ans</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9"/>
                  </a:ext>
                </a:extLst>
              </a:tr>
              <a:tr h="423950">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C02 évité / an</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111,9 tonnes</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10"/>
                  </a:ext>
                </a:extLst>
              </a:tr>
              <a:tr h="644175">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Production PV (sur 20 ans)</a:t>
                      </a:r>
                      <a:endParaRPr sz="1800">
                        <a:latin typeface="Calibri"/>
                        <a:ea typeface="Calibri"/>
                        <a:cs typeface="Calibri"/>
                        <a:sym typeface="Calibri"/>
                      </a:endParaRPr>
                    </a:p>
                  </a:txBody>
                  <a:tcPr marL="91425" marR="91425" marT="91425" marB="91425"/>
                </a:tc>
                <a:tc>
                  <a:txBody>
                    <a:bodyPr/>
                    <a:lstStyle/>
                    <a:p>
                      <a:pPr marL="0" lvl="0" indent="0" algn="ctr" rtl="0">
                        <a:lnSpc>
                          <a:spcPct val="115000"/>
                        </a:lnSpc>
                        <a:spcBef>
                          <a:spcPts val="0"/>
                        </a:spcBef>
                        <a:spcAft>
                          <a:spcPts val="0"/>
                        </a:spcAft>
                        <a:buNone/>
                      </a:pPr>
                      <a:r>
                        <a:rPr lang="fr-FR" sz="1800">
                          <a:latin typeface="Calibri"/>
                          <a:ea typeface="Calibri"/>
                          <a:cs typeface="Calibri"/>
                          <a:sym typeface="Calibri"/>
                        </a:rPr>
                        <a:t>9 408 MWh</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11"/>
                  </a:ext>
                </a:extLst>
              </a:tr>
            </a:tbl>
          </a:graphicData>
        </a:graphic>
      </p:graphicFrame>
      <p:pic>
        <p:nvPicPr>
          <p:cNvPr id="195" name="Google Shape;195;g3cee6fad31b_1_0" title="1.png"/>
          <p:cNvPicPr preferRelativeResize="0"/>
          <p:nvPr/>
        </p:nvPicPr>
        <p:blipFill>
          <a:blip r:embed="rId3">
            <a:alphaModFix/>
          </a:blip>
          <a:stretch>
            <a:fillRect/>
          </a:stretch>
        </p:blipFill>
        <p:spPr>
          <a:xfrm>
            <a:off x="8966075" y="2403740"/>
            <a:ext cx="6553200" cy="2905125"/>
          </a:xfrm>
          <a:prstGeom prst="rect">
            <a:avLst/>
          </a:prstGeom>
          <a:noFill/>
          <a:ln>
            <a:noFill/>
          </a:ln>
        </p:spPr>
      </p:pic>
      <p:pic>
        <p:nvPicPr>
          <p:cNvPr id="196" name="Google Shape;196;g3cee6fad31b_1_0" title="2.png"/>
          <p:cNvPicPr preferRelativeResize="0"/>
          <p:nvPr/>
        </p:nvPicPr>
        <p:blipFill>
          <a:blip r:embed="rId4">
            <a:alphaModFix/>
          </a:blip>
          <a:stretch>
            <a:fillRect/>
          </a:stretch>
        </p:blipFill>
        <p:spPr>
          <a:xfrm>
            <a:off x="8870825" y="6110040"/>
            <a:ext cx="6648450" cy="2714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ce9babbd14_4_8"/>
          <p:cNvSpPr txBox="1">
            <a:spLocks noGrp="1"/>
          </p:cNvSpPr>
          <p:nvPr>
            <p:ph type="title"/>
          </p:nvPr>
        </p:nvSpPr>
        <p:spPr>
          <a:xfrm>
            <a:off x="673768" y="341465"/>
            <a:ext cx="14845500" cy="1868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solidFill>
                  <a:srgbClr val="FFFFFF"/>
                </a:solidFill>
                <a:latin typeface="Bahnschrift" panose="020B0502040204020203" pitchFamily="34" charset="0"/>
              </a:rPr>
              <a:t>CHU DE NICE : PANNEAUX PHOTOVOLTAÏQUES</a:t>
            </a:r>
            <a:endParaRPr dirty="0">
              <a:latin typeface="Bahnschrift" panose="020B0502040204020203" pitchFamily="34" charset="0"/>
            </a:endParaRPr>
          </a:p>
        </p:txBody>
      </p:sp>
      <p:pic>
        <p:nvPicPr>
          <p:cNvPr id="203" name="Google Shape;203;g3ce9babbd14_4_8"/>
          <p:cNvPicPr preferRelativeResize="0"/>
          <p:nvPr/>
        </p:nvPicPr>
        <p:blipFill>
          <a:blip r:embed="rId3">
            <a:alphaModFix/>
          </a:blip>
          <a:stretch>
            <a:fillRect/>
          </a:stretch>
        </p:blipFill>
        <p:spPr>
          <a:xfrm>
            <a:off x="1236099" y="1995975"/>
            <a:ext cx="5547401" cy="6956275"/>
          </a:xfrm>
          <a:prstGeom prst="rect">
            <a:avLst/>
          </a:prstGeom>
          <a:noFill/>
          <a:ln>
            <a:noFill/>
          </a:ln>
        </p:spPr>
      </p:pic>
      <p:pic>
        <p:nvPicPr>
          <p:cNvPr id="204" name="Google Shape;204;g3ce9babbd14_4_8"/>
          <p:cNvPicPr preferRelativeResize="0"/>
          <p:nvPr/>
        </p:nvPicPr>
        <p:blipFill>
          <a:blip r:embed="rId4">
            <a:alphaModFix/>
          </a:blip>
          <a:stretch>
            <a:fillRect/>
          </a:stretch>
        </p:blipFill>
        <p:spPr>
          <a:xfrm>
            <a:off x="7592875" y="2209874"/>
            <a:ext cx="7219160" cy="69562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026" name="Picture 2">
            <a:extLst>
              <a:ext uri="{FF2B5EF4-FFF2-40B4-BE49-F238E27FC236}">
                <a16:creationId xmlns:a16="http://schemas.microsoft.com/office/drawing/2014/main" id="{A77EAC4B-301E-5ED8-B87A-9BAA6BC1E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370" y="2195285"/>
            <a:ext cx="10287000" cy="2400300"/>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84;p7"/>
          <p:cNvSpPr txBox="1">
            <a:spLocks noGrp="1"/>
          </p:cNvSpPr>
          <p:nvPr>
            <p:ph type="title"/>
          </p:nvPr>
        </p:nvSpPr>
        <p:spPr>
          <a:xfrm>
            <a:off x="673768" y="341465"/>
            <a:ext cx="14845632" cy="186833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ENR &amp; mobilité</a:t>
            </a:r>
            <a:endParaRPr dirty="0">
              <a:latin typeface="Bahnschrift" panose="020B0502040204020203" pitchFamily="34" charset="0"/>
            </a:endParaRPr>
          </a:p>
        </p:txBody>
      </p:sp>
      <p:sp>
        <p:nvSpPr>
          <p:cNvPr id="186" name="Google Shape;186;p7"/>
          <p:cNvSpPr/>
          <p:nvPr/>
        </p:nvSpPr>
        <p:spPr>
          <a:xfrm>
            <a:off x="1403492" y="4544436"/>
            <a:ext cx="6100392" cy="2016021"/>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fr-FR" sz="2800" b="1" dirty="0">
                <a:solidFill>
                  <a:srgbClr val="519F44"/>
                </a:solidFill>
              </a:rPr>
              <a:t>Projets de consultation  pour la pose d’IRVE  à l’échelle du GHT 13</a:t>
            </a:r>
            <a:endParaRPr sz="2800" b="1" dirty="0">
              <a:solidFill>
                <a:srgbClr val="519F44"/>
              </a:solidFill>
            </a:endParaRPr>
          </a:p>
        </p:txBody>
      </p:sp>
      <p:sp>
        <p:nvSpPr>
          <p:cNvPr id="187" name="Google Shape;187;p7"/>
          <p:cNvSpPr/>
          <p:nvPr/>
        </p:nvSpPr>
        <p:spPr>
          <a:xfrm>
            <a:off x="8882810" y="4558951"/>
            <a:ext cx="6100391" cy="20160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FR" sz="2800" b="1" dirty="0">
                <a:solidFill>
                  <a:srgbClr val="519F44"/>
                </a:solidFill>
              </a:rPr>
              <a:t>Projets de consultation pour la pose d’ombrières PV à l’échelle du GHT 13</a:t>
            </a:r>
            <a:endParaRPr sz="2800" b="1" dirty="0">
              <a:solidFill>
                <a:srgbClr val="519F44"/>
              </a:solidFill>
            </a:endParaRPr>
          </a:p>
        </p:txBody>
      </p:sp>
      <p:sp>
        <p:nvSpPr>
          <p:cNvPr id="3" name="ZoneTexte 2">
            <a:extLst>
              <a:ext uri="{FF2B5EF4-FFF2-40B4-BE49-F238E27FC236}">
                <a16:creationId xmlns:a16="http://schemas.microsoft.com/office/drawing/2014/main" id="{90F64E63-13FE-42A3-79DA-AB1C700971D6}"/>
              </a:ext>
            </a:extLst>
          </p:cNvPr>
          <p:cNvSpPr txBox="1"/>
          <p:nvPr/>
        </p:nvSpPr>
        <p:spPr>
          <a:xfrm>
            <a:off x="4064000" y="6944737"/>
            <a:ext cx="8128000" cy="1938992"/>
          </a:xfrm>
          <a:prstGeom prst="rect">
            <a:avLst/>
          </a:prstGeom>
          <a:solidFill>
            <a:schemeClr val="tx2">
              <a:lumMod val="20000"/>
              <a:lumOff val="80000"/>
            </a:schemeClr>
          </a:solidFill>
        </p:spPr>
        <p:txBody>
          <a:bodyPr wrap="square">
            <a:spAutoFit/>
          </a:bodyPr>
          <a:lstStyle/>
          <a:p>
            <a:pPr rtl="0">
              <a:buNone/>
            </a:pPr>
            <a:r>
              <a:rPr lang="fr-FR" sz="2400" b="1" i="0" u="none" strike="noStrike" dirty="0">
                <a:solidFill>
                  <a:srgbClr val="000000"/>
                </a:solidFill>
                <a:effectLst/>
                <a:latin typeface="Arial" panose="020B0604020202020204" pitchFamily="34" charset="0"/>
              </a:rPr>
              <a:t>Rôle du CTEES: </a:t>
            </a:r>
            <a:endParaRPr lang="fr-FR" sz="2400" b="0" dirty="0">
              <a:effectLst/>
            </a:endParaRPr>
          </a:p>
          <a:p>
            <a:pPr rtl="0" fontAlgn="base">
              <a:buFont typeface="Arial" panose="020B0604020202020204" pitchFamily="34" charset="0"/>
              <a:buChar char="•"/>
            </a:pPr>
            <a:r>
              <a:rPr lang="fr-FR" sz="2400" b="1" i="0" u="none" strike="noStrike" dirty="0">
                <a:solidFill>
                  <a:srgbClr val="000000"/>
                </a:solidFill>
                <a:effectLst/>
                <a:latin typeface="Arial" panose="020B0604020202020204" pitchFamily="34" charset="0"/>
              </a:rPr>
              <a:t>Recensement des besoins;</a:t>
            </a:r>
          </a:p>
          <a:p>
            <a:pPr rtl="0" fontAlgn="base">
              <a:buFont typeface="Arial" panose="020B0604020202020204" pitchFamily="34" charset="0"/>
              <a:buChar char="•"/>
            </a:pPr>
            <a:r>
              <a:rPr lang="fr-FR" sz="2400" b="1" i="0" u="none" strike="noStrike" dirty="0">
                <a:solidFill>
                  <a:srgbClr val="000000"/>
                </a:solidFill>
                <a:effectLst/>
                <a:latin typeface="Arial" panose="020B0604020202020204" pitchFamily="34" charset="0"/>
              </a:rPr>
              <a:t>Lien avec les achats pour les consultations (centrale d’achat / concession)</a:t>
            </a:r>
          </a:p>
          <a:p>
            <a:pPr rtl="0" fontAlgn="base">
              <a:buFont typeface="Arial" panose="020B0604020202020204" pitchFamily="34" charset="0"/>
              <a:buChar char="•"/>
            </a:pPr>
            <a:r>
              <a:rPr lang="fr-FR" sz="2400" b="1" i="0" u="none" strike="noStrike" dirty="0">
                <a:solidFill>
                  <a:srgbClr val="000000"/>
                </a:solidFill>
                <a:effectLst/>
                <a:latin typeface="Arial" panose="020B0604020202020204" pitchFamily="34" charset="0"/>
              </a:rPr>
              <a:t>Rédaction CCTP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5A2C-E153-1DB1-FE9B-061B41F3A83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FE486C7-C849-7B8B-0C41-CD23E916BC03}"/>
              </a:ext>
            </a:extLst>
          </p:cNvPr>
          <p:cNvSpPr>
            <a:spLocks noGrp="1"/>
          </p:cNvSpPr>
          <p:nvPr>
            <p:ph type="title"/>
          </p:nvPr>
        </p:nvSpPr>
        <p:spPr/>
        <p:txBody>
          <a:bodyPr/>
          <a:lstStyle/>
          <a:p>
            <a:r>
              <a:rPr lang="fr-FR" dirty="0"/>
              <a:t>Rénovation globale</a:t>
            </a:r>
          </a:p>
        </p:txBody>
      </p:sp>
    </p:spTree>
    <p:extLst>
      <p:ext uri="{BB962C8B-B14F-4D97-AF65-F5344CB8AC3E}">
        <p14:creationId xmlns:p14="http://schemas.microsoft.com/office/powerpoint/2010/main" val="44232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cfcaf643a9_3_0"/>
          <p:cNvSpPr txBox="1">
            <a:spLocks noGrp="1"/>
          </p:cNvSpPr>
          <p:nvPr>
            <p:ph type="title"/>
          </p:nvPr>
        </p:nvSpPr>
        <p:spPr>
          <a:xfrm>
            <a:off x="673768" y="341465"/>
            <a:ext cx="14845500" cy="1868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fr-FR" dirty="0">
                <a:latin typeface="Bahnschrift" panose="020B0502040204020203" pitchFamily="34" charset="0"/>
              </a:rPr>
              <a:t>Projet Rénovation globale :</a:t>
            </a:r>
            <a:endParaRPr dirty="0">
              <a:latin typeface="Bahnschrift" panose="020B0502040204020203" pitchFamily="34" charset="0"/>
            </a:endParaRPr>
          </a:p>
        </p:txBody>
      </p:sp>
      <p:sp>
        <p:nvSpPr>
          <p:cNvPr id="225" name="Google Shape;225;g3cfcaf643a9_3_0"/>
          <p:cNvSpPr txBox="1"/>
          <p:nvPr/>
        </p:nvSpPr>
        <p:spPr>
          <a:xfrm>
            <a:off x="8072175" y="2303550"/>
            <a:ext cx="7610100" cy="65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400" b="1">
                <a:solidFill>
                  <a:schemeClr val="accent2"/>
                </a:solidFill>
              </a:rPr>
              <a:t>Association SERENA - DITEP Verdillon : </a:t>
            </a:r>
            <a:endParaRPr sz="24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Site énergivore → priorisation Décret Tertiaire </a:t>
            </a:r>
            <a:endParaRPr sz="2300" b="1">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Etudes - 2023 :</a:t>
            </a:r>
            <a:endParaRPr sz="2300" b="1">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Audit Énergétique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Faisabilité photovoltaïque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Etude de structure toiture</a:t>
            </a:r>
            <a:endParaRPr sz="22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Mission maîtrise d’oeuvre - avril 2025</a:t>
            </a:r>
            <a:r>
              <a:rPr lang="fr-FR" sz="2300">
                <a:solidFill>
                  <a:schemeClr val="dk2"/>
                </a:solidFill>
              </a:rPr>
              <a:t>:</a:t>
            </a:r>
            <a:endParaRPr sz="23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Campagne de mesure de température &amp; hygrométrie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Simulation Thermique Dynamique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Rédaction cahier des charges</a:t>
            </a:r>
            <a:endParaRPr sz="22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Lancement des travaux</a:t>
            </a:r>
            <a:r>
              <a:rPr lang="fr-FR" sz="2300">
                <a:solidFill>
                  <a:schemeClr val="dk2"/>
                </a:solidFill>
              </a:rPr>
              <a:t> - fin 2025.</a:t>
            </a:r>
            <a:endParaRPr sz="23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Isolation toiture terasse</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Isolation façade Nord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Changement des sytèmes chauffage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Mise en place d’une régulation des équipements GTC/GTB.</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Montant travaux ~750 k€</a:t>
            </a:r>
            <a:endParaRPr sz="2200">
              <a:solidFill>
                <a:schemeClr val="dk2"/>
              </a:solidFill>
            </a:endParaRPr>
          </a:p>
        </p:txBody>
      </p:sp>
      <p:sp>
        <p:nvSpPr>
          <p:cNvPr id="226" name="Google Shape;226;g3cfcaf643a9_3_0"/>
          <p:cNvSpPr txBox="1"/>
          <p:nvPr/>
        </p:nvSpPr>
        <p:spPr>
          <a:xfrm>
            <a:off x="462075" y="2303550"/>
            <a:ext cx="7610100" cy="65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400" b="1">
                <a:solidFill>
                  <a:schemeClr val="accent2"/>
                </a:solidFill>
              </a:rPr>
              <a:t>AFAH - MAS Bellevue : </a:t>
            </a:r>
            <a:endParaRPr sz="2400" b="1">
              <a:solidFill>
                <a:schemeClr val="accent2"/>
              </a:solidFill>
            </a:endParaRPr>
          </a:p>
          <a:p>
            <a:pPr marL="457200" lvl="0" indent="-374650" algn="l" rtl="0">
              <a:spcBef>
                <a:spcPts val="0"/>
              </a:spcBef>
              <a:spcAft>
                <a:spcPts val="0"/>
              </a:spcAft>
              <a:buClr>
                <a:schemeClr val="dk2"/>
              </a:buClr>
              <a:buSzPts val="2300"/>
              <a:buChar char="●"/>
            </a:pPr>
            <a:r>
              <a:rPr lang="fr-FR" sz="2300" b="1">
                <a:solidFill>
                  <a:schemeClr val="dk2"/>
                </a:solidFill>
              </a:rPr>
              <a:t>Constat dysfonctionnement </a:t>
            </a:r>
            <a:r>
              <a:rPr lang="fr-FR" sz="2300">
                <a:solidFill>
                  <a:schemeClr val="dk2"/>
                </a:solidFill>
              </a:rPr>
              <a:t>- 2022.</a:t>
            </a:r>
            <a:endParaRPr sz="23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Audit Réseaux CVC + solaire thermique </a:t>
            </a:r>
            <a:r>
              <a:rPr lang="fr-FR" sz="2300">
                <a:solidFill>
                  <a:schemeClr val="dk2"/>
                </a:solidFill>
              </a:rPr>
              <a:t>- mars 2023.</a:t>
            </a:r>
            <a:endParaRPr sz="23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Mission - Avant Projet Sommaire</a:t>
            </a:r>
            <a:r>
              <a:rPr lang="fr-FR" sz="2300">
                <a:solidFill>
                  <a:schemeClr val="dk2"/>
                </a:solidFill>
              </a:rPr>
              <a:t> - juillet 2024.</a:t>
            </a:r>
            <a:endParaRPr sz="23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Présentyation des différentes solutions techniques - réfection des systèmes CVC &amp; ECS </a:t>
            </a:r>
            <a:endParaRPr sz="22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Mission de maîtrise d’oeuvre </a:t>
            </a:r>
            <a:r>
              <a:rPr lang="fr-FR" sz="2300">
                <a:solidFill>
                  <a:schemeClr val="dk2"/>
                </a:solidFill>
              </a:rPr>
              <a:t>- novembre 2024.</a:t>
            </a:r>
            <a:endParaRPr sz="23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Rédaction cahier des charges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Consultation des entreprises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Phasage travaux </a:t>
            </a:r>
            <a:endParaRPr sz="2200">
              <a:solidFill>
                <a:schemeClr val="dk2"/>
              </a:solidFill>
            </a:endParaRPr>
          </a:p>
          <a:p>
            <a:pPr marL="457200" lvl="0" indent="-374650" algn="l" rtl="0">
              <a:spcBef>
                <a:spcPts val="0"/>
              </a:spcBef>
              <a:spcAft>
                <a:spcPts val="0"/>
              </a:spcAft>
              <a:buClr>
                <a:schemeClr val="dk2"/>
              </a:buClr>
              <a:buSzPts val="2300"/>
              <a:buChar char="●"/>
            </a:pPr>
            <a:r>
              <a:rPr lang="fr-FR" sz="2300" b="1">
                <a:solidFill>
                  <a:schemeClr val="dk2"/>
                </a:solidFill>
              </a:rPr>
              <a:t>Lancement des travaux</a:t>
            </a:r>
            <a:r>
              <a:rPr lang="fr-FR" sz="2300">
                <a:solidFill>
                  <a:schemeClr val="dk2"/>
                </a:solidFill>
              </a:rPr>
              <a:t> - février 2026.</a:t>
            </a:r>
            <a:endParaRPr sz="23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Changement de production chaud/froid sur bâtiment nord et sud. </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Séparation des bâtiments pour production ECS</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Reprise des systèmes de ventilation</a:t>
            </a:r>
            <a:endParaRPr sz="2200">
              <a:solidFill>
                <a:schemeClr val="dk2"/>
              </a:solidFill>
            </a:endParaRPr>
          </a:p>
          <a:p>
            <a:pPr marL="914400" lvl="1" indent="-368300" algn="l" rtl="0">
              <a:spcBef>
                <a:spcPts val="0"/>
              </a:spcBef>
              <a:spcAft>
                <a:spcPts val="0"/>
              </a:spcAft>
              <a:buClr>
                <a:schemeClr val="dk2"/>
              </a:buClr>
              <a:buSzPts val="2200"/>
              <a:buChar char="○"/>
            </a:pPr>
            <a:r>
              <a:rPr lang="fr-FR" sz="2200">
                <a:solidFill>
                  <a:schemeClr val="dk2"/>
                </a:solidFill>
              </a:rPr>
              <a:t>Montant travaux : ~1100 k€</a:t>
            </a:r>
            <a:endParaRPr sz="2200">
              <a:solidFill>
                <a:schemeClr val="dk2"/>
              </a:solidFill>
            </a:endParaRPr>
          </a:p>
          <a:p>
            <a:pPr marL="0" lvl="0" indent="0" algn="l" rtl="0">
              <a:spcBef>
                <a:spcPts val="0"/>
              </a:spcBef>
              <a:spcAft>
                <a:spcPts val="0"/>
              </a:spcAft>
              <a:buNone/>
            </a:pPr>
            <a:endParaRPr sz="2400">
              <a:solidFill>
                <a:schemeClr val="dk2"/>
              </a:solidFill>
            </a:endParaRPr>
          </a:p>
          <a:p>
            <a:pPr marL="0" lvl="0" indent="0" algn="l" rtl="0">
              <a:spcBef>
                <a:spcPts val="0"/>
              </a:spcBef>
              <a:spcAft>
                <a:spcPts val="0"/>
              </a:spcAft>
              <a:buNone/>
            </a:pPr>
            <a:endParaRPr sz="2400">
              <a:solidFill>
                <a:schemeClr val="dk2"/>
              </a:solidFill>
            </a:endParaRPr>
          </a:p>
        </p:txBody>
      </p:sp>
    </p:spTree>
    <p:extLst>
      <p:ext uri="{BB962C8B-B14F-4D97-AF65-F5344CB8AC3E}">
        <p14:creationId xmlns:p14="http://schemas.microsoft.com/office/powerpoint/2010/main" val="3836966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55A0A-D4EC-47ED-FA81-A73075EF4FA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052E3BE-72D9-4618-5FB9-48CD18235716}"/>
              </a:ext>
            </a:extLst>
          </p:cNvPr>
          <p:cNvSpPr>
            <a:spLocks noGrp="1"/>
          </p:cNvSpPr>
          <p:nvPr>
            <p:ph type="title"/>
          </p:nvPr>
        </p:nvSpPr>
        <p:spPr/>
        <p:txBody>
          <a:bodyPr/>
          <a:lstStyle/>
          <a:p>
            <a:r>
              <a:rPr lang="fr-FR" dirty="0"/>
              <a:t>Économie circulaire</a:t>
            </a:r>
          </a:p>
        </p:txBody>
      </p:sp>
    </p:spTree>
    <p:extLst>
      <p:ext uri="{BB962C8B-B14F-4D97-AF65-F5344CB8AC3E}">
        <p14:creationId xmlns:p14="http://schemas.microsoft.com/office/powerpoint/2010/main" val="300954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Réduction Plastique</a:t>
            </a:r>
          </a:p>
        </p:txBody>
      </p:sp>
      <p:sp>
        <p:nvSpPr>
          <p:cNvPr id="3" name="Espace réservé du texte 2"/>
          <p:cNvSpPr>
            <a:spLocks noGrp="1"/>
          </p:cNvSpPr>
          <p:nvPr>
            <p:ph type="body" sz="quarter" idx="10"/>
          </p:nvPr>
        </p:nvSpPr>
        <p:spPr>
          <a:xfrm>
            <a:off x="438912" y="1471613"/>
            <a:ext cx="15544800" cy="1235011"/>
          </a:xfrm>
        </p:spPr>
        <p:txBody>
          <a:bodyPr>
            <a:normAutofit/>
          </a:bodyPr>
          <a:lstStyle/>
          <a:p>
            <a:pPr>
              <a:spcAft>
                <a:spcPts val="600"/>
              </a:spcAft>
            </a:pPr>
            <a:r>
              <a:rPr lang="fr-FR" dirty="0">
                <a:latin typeface="Calibri" panose="020F0502020204030204" pitchFamily="34" charset="0"/>
                <a:ea typeface="Calibri" panose="020F0502020204030204" pitchFamily="34" charset="0"/>
                <a:cs typeface="Calibri" panose="020F0502020204030204" pitchFamily="34" charset="0"/>
              </a:rPr>
              <a:t>Rappel du Projet : </a:t>
            </a:r>
          </a:p>
          <a:p>
            <a:r>
              <a:rPr lang="fr-FR" sz="1800" b="0" dirty="0">
                <a:solidFill>
                  <a:schemeClr val="tx1"/>
                </a:solidFill>
                <a:latin typeface="Calibri" panose="020F0502020204030204" pitchFamily="34" charset="0"/>
                <a:ea typeface="Calibri" panose="020F0502020204030204" pitchFamily="34" charset="0"/>
                <a:cs typeface="Calibri" panose="020F0502020204030204" pitchFamily="34" charset="0"/>
              </a:rPr>
              <a:t>Dans le cadre d’un AMI piloté par la DGOS, le GHT Hôpitaux de Provence s’est engagé dans une démarche de réduction et valorisation des plastiques à usage unique générés sur les établissements de santé </a:t>
            </a:r>
          </a:p>
          <a:p>
            <a:endParaRPr lang="fr-FR"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Diagramme 5">
            <a:extLst>
              <a:ext uri="{FF2B5EF4-FFF2-40B4-BE49-F238E27FC236}">
                <a16:creationId xmlns:a16="http://schemas.microsoft.com/office/drawing/2014/main" id="{94A941AB-EE2C-4559-AF59-312628077879}"/>
              </a:ext>
            </a:extLst>
          </p:cNvPr>
          <p:cNvGraphicFramePr/>
          <p:nvPr/>
        </p:nvGraphicFramePr>
        <p:xfrm>
          <a:off x="499424" y="2422589"/>
          <a:ext cx="15194319" cy="672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 coins arrondis 8">
            <a:extLst>
              <a:ext uri="{FF2B5EF4-FFF2-40B4-BE49-F238E27FC236}">
                <a16:creationId xmlns:a16="http://schemas.microsoft.com/office/drawing/2014/main" id="{117080DF-C0E1-4627-B869-6E61609BA451}"/>
              </a:ext>
            </a:extLst>
          </p:cNvPr>
          <p:cNvSpPr/>
          <p:nvPr/>
        </p:nvSpPr>
        <p:spPr>
          <a:xfrm>
            <a:off x="6424246" y="2837952"/>
            <a:ext cx="3853229" cy="943780"/>
          </a:xfrm>
          <a:prstGeom prst="roundRect">
            <a:avLst>
              <a:gd name="adj" fmla="val 23640"/>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D25E6F37-C41B-4EC9-8C75-B1C70EA3B134}"/>
              </a:ext>
            </a:extLst>
          </p:cNvPr>
          <p:cNvSpPr/>
          <p:nvPr/>
        </p:nvSpPr>
        <p:spPr>
          <a:xfrm>
            <a:off x="1290273" y="2837952"/>
            <a:ext cx="3853228" cy="943780"/>
          </a:xfrm>
          <a:prstGeom prst="roundRect">
            <a:avLst>
              <a:gd name="adj" fmla="val 23640"/>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 coins arrondis 11">
            <a:extLst>
              <a:ext uri="{FF2B5EF4-FFF2-40B4-BE49-F238E27FC236}">
                <a16:creationId xmlns:a16="http://schemas.microsoft.com/office/drawing/2014/main" id="{547397FD-AA6F-4CDA-AF7F-A79EEE9EA866}"/>
              </a:ext>
            </a:extLst>
          </p:cNvPr>
          <p:cNvSpPr/>
          <p:nvPr/>
        </p:nvSpPr>
        <p:spPr>
          <a:xfrm>
            <a:off x="11558221" y="2837952"/>
            <a:ext cx="3853229" cy="943780"/>
          </a:xfrm>
          <a:prstGeom prst="roundRect">
            <a:avLst>
              <a:gd name="adj" fmla="val 23640"/>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14" name="Image 13">
            <a:extLst>
              <a:ext uri="{FF2B5EF4-FFF2-40B4-BE49-F238E27FC236}">
                <a16:creationId xmlns:a16="http://schemas.microsoft.com/office/drawing/2014/main" id="{728838D9-118A-46D3-9331-D4C192F72302}"/>
              </a:ext>
            </a:extLst>
          </p:cNvPr>
          <p:cNvPicPr>
            <a:picLocks noChangeAspect="1"/>
          </p:cNvPicPr>
          <p:nvPr/>
        </p:nvPicPr>
        <p:blipFill>
          <a:blip r:embed="rId8"/>
          <a:stretch>
            <a:fillRect/>
          </a:stretch>
        </p:blipFill>
        <p:spPr>
          <a:xfrm>
            <a:off x="10875846" y="2291261"/>
            <a:ext cx="546691" cy="546691"/>
          </a:xfrm>
          <a:prstGeom prst="rect">
            <a:avLst/>
          </a:prstGeom>
        </p:spPr>
      </p:pic>
    </p:spTree>
    <p:extLst>
      <p:ext uri="{BB962C8B-B14F-4D97-AF65-F5344CB8AC3E}">
        <p14:creationId xmlns:p14="http://schemas.microsoft.com/office/powerpoint/2010/main" val="3698162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3370-1BD6-26E4-70DF-19BC8759F2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7929BD-88A7-B7FA-E602-E7102D3FAF18}"/>
              </a:ext>
            </a:extLst>
          </p:cNvPr>
          <p:cNvSpPr>
            <a:spLocks noGrp="1"/>
          </p:cNvSpPr>
          <p:nvPr>
            <p:ph type="title"/>
          </p:nvPr>
        </p:nvSpPr>
        <p:spPr/>
        <p:txBody>
          <a:bodyPr/>
          <a:lstStyle/>
          <a:p>
            <a:r>
              <a:rPr lang="fr-FR" dirty="0">
                <a:latin typeface="Bahnschrift" panose="020B0502040204020203" pitchFamily="34" charset="0"/>
              </a:rPr>
              <a:t>Ordre du jour</a:t>
            </a:r>
          </a:p>
        </p:txBody>
      </p:sp>
      <p:sp>
        <p:nvSpPr>
          <p:cNvPr id="3" name="ZoneTexte 2">
            <a:extLst>
              <a:ext uri="{FF2B5EF4-FFF2-40B4-BE49-F238E27FC236}">
                <a16:creationId xmlns:a16="http://schemas.microsoft.com/office/drawing/2014/main" id="{BF90E3B8-5C32-3774-B175-51380302606C}"/>
              </a:ext>
            </a:extLst>
          </p:cNvPr>
          <p:cNvSpPr txBox="1"/>
          <p:nvPr/>
        </p:nvSpPr>
        <p:spPr>
          <a:xfrm>
            <a:off x="462069" y="2303560"/>
            <a:ext cx="15269029" cy="6554690"/>
          </a:xfrm>
          <a:prstGeom prst="rect">
            <a:avLst/>
          </a:prstGeom>
          <a:noFill/>
        </p:spPr>
        <p:txBody>
          <a:bodyPr wrap="square" rtlCol="0">
            <a:noAutofit/>
          </a:bodyPr>
          <a:lstStyle/>
          <a:p>
            <a:pPr lvl="0"/>
            <a:r>
              <a:rPr lang="fr-FR" sz="2800" dirty="0">
                <a:solidFill>
                  <a:schemeClr val="bg1">
                    <a:lumMod val="75000"/>
                  </a:schemeClr>
                </a:solidFill>
                <a:latin typeface="Bahnschrift" panose="020B0502040204020203" pitchFamily="34" charset="0"/>
              </a:rPr>
              <a:t>10h30 – 11h30 : Echanges entre partenaires institutionnels</a:t>
            </a:r>
          </a:p>
          <a:p>
            <a:pPr lvl="0"/>
            <a:r>
              <a:rPr lang="fr-FR" sz="2800" b="1" dirty="0">
                <a:solidFill>
                  <a:schemeClr val="accent5">
                    <a:lumMod val="75000"/>
                  </a:schemeClr>
                </a:solidFill>
                <a:latin typeface="Bahnschrift" panose="020B0502040204020203" pitchFamily="34" charset="0"/>
              </a:rPr>
              <a:t>👉 </a:t>
            </a:r>
            <a:r>
              <a:rPr lang="fr-FR" sz="2800" dirty="0">
                <a:latin typeface="Bahnschrift" panose="020B0502040204020203" pitchFamily="34" charset="0"/>
              </a:rPr>
              <a:t>Accueil établissements</a:t>
            </a:r>
          </a:p>
          <a:p>
            <a:pPr lvl="0"/>
            <a:r>
              <a:rPr lang="fr-FR" sz="2800" b="1" dirty="0">
                <a:solidFill>
                  <a:schemeClr val="tx2"/>
                </a:solidFill>
                <a:latin typeface="Bahnschrift" panose="020B0502040204020203" pitchFamily="34" charset="0"/>
              </a:rPr>
              <a:t>11h30 – 11h40 : Bilan régional et chiffres clés</a:t>
            </a:r>
          </a:p>
          <a:p>
            <a:pPr lvl="0"/>
            <a:r>
              <a:rPr lang="fr-FR" sz="2800" b="1" dirty="0">
                <a:solidFill>
                  <a:schemeClr val="tx2"/>
                </a:solidFill>
                <a:latin typeface="Bahnschrift" panose="020B0502040204020203" pitchFamily="34" charset="0"/>
              </a:rPr>
              <a:t>11h40 – 12h25 : RETEX des projets accompagnés par les CTEES</a:t>
            </a:r>
          </a:p>
          <a:p>
            <a:pPr marL="342900" lvl="2" indent="-342900">
              <a:buFont typeface="Arial" panose="020B0604020202020204" pitchFamily="34" charset="0"/>
              <a:buChar char="•"/>
            </a:pPr>
            <a:r>
              <a:rPr lang="fr-FR" sz="2800" dirty="0">
                <a:latin typeface="Bahnschrift" panose="020B0502040204020203" pitchFamily="34" charset="0"/>
              </a:rPr>
              <a:t>Outils de suivi énergétique, plans de comptage, GTB </a:t>
            </a:r>
          </a:p>
          <a:p>
            <a:pPr marL="342900" lvl="2" indent="-342900">
              <a:buFont typeface="Arial" panose="020B0604020202020204" pitchFamily="34" charset="0"/>
              <a:buChar char="•"/>
            </a:pPr>
            <a:r>
              <a:rPr lang="fr-FR" sz="2800" dirty="0">
                <a:latin typeface="Bahnschrift" panose="020B0502040204020203" pitchFamily="34" charset="0"/>
              </a:rPr>
              <a:t>Haute pression flottante</a:t>
            </a:r>
          </a:p>
          <a:p>
            <a:pPr marL="342900" lvl="2" indent="-342900">
              <a:buFont typeface="Arial" panose="020B0604020202020204" pitchFamily="34" charset="0"/>
              <a:buChar char="•"/>
            </a:pPr>
            <a:r>
              <a:rPr lang="fr-FR" sz="2800" dirty="0">
                <a:latin typeface="Bahnschrift" panose="020B0502040204020203" pitchFamily="34" charset="0"/>
              </a:rPr>
              <a:t>Audits énergétiques </a:t>
            </a:r>
          </a:p>
          <a:p>
            <a:pPr marL="342900" lvl="2" indent="-342900">
              <a:buFont typeface="Arial" panose="020B0604020202020204" pitchFamily="34" charset="0"/>
              <a:buChar char="•"/>
            </a:pPr>
            <a:r>
              <a:rPr lang="fr-FR" sz="2800" dirty="0">
                <a:latin typeface="Bahnschrift" panose="020B0502040204020203" pitchFamily="34" charset="0"/>
              </a:rPr>
              <a:t>BEGES</a:t>
            </a:r>
          </a:p>
          <a:p>
            <a:pPr marL="342900" lvl="2" indent="-342900">
              <a:buFont typeface="Arial" panose="020B0604020202020204" pitchFamily="34" charset="0"/>
              <a:buChar char="•"/>
            </a:pPr>
            <a:r>
              <a:rPr lang="fr-FR" sz="2800" dirty="0">
                <a:latin typeface="Bahnschrift" panose="020B0502040204020203" pitchFamily="34" charset="0"/>
              </a:rPr>
              <a:t>ENR</a:t>
            </a:r>
          </a:p>
          <a:p>
            <a:pPr marL="342900" lvl="2" indent="-342900">
              <a:buFont typeface="Arial" panose="020B0604020202020204" pitchFamily="34" charset="0"/>
              <a:buChar char="•"/>
            </a:pPr>
            <a:r>
              <a:rPr lang="fr-FR" sz="2800" dirty="0">
                <a:latin typeface="Bahnschrift" panose="020B0502040204020203" pitchFamily="34" charset="0"/>
              </a:rPr>
              <a:t>Rénovation globale</a:t>
            </a:r>
          </a:p>
          <a:p>
            <a:pPr marL="342900" lvl="2" indent="-342900">
              <a:buFont typeface="Arial" panose="020B0604020202020204" pitchFamily="34" charset="0"/>
              <a:buChar char="•"/>
            </a:pPr>
            <a:r>
              <a:rPr lang="fr-FR" sz="2800" dirty="0">
                <a:latin typeface="Bahnschrift" panose="020B0502040204020203" pitchFamily="34" charset="0"/>
              </a:rPr>
              <a:t>Economie circulaire, réduction du plastique</a:t>
            </a:r>
          </a:p>
          <a:p>
            <a:pPr lvl="2"/>
            <a:r>
              <a:rPr lang="fr-FR" sz="2800" b="1" dirty="0">
                <a:solidFill>
                  <a:schemeClr val="tx2"/>
                </a:solidFill>
                <a:latin typeface="Bahnschrift" panose="020B0502040204020203" pitchFamily="34" charset="0"/>
              </a:rPr>
              <a:t>12h25 – 12h30 : A ne pas manquer =&gt; les appels à projets en cours</a:t>
            </a:r>
          </a:p>
          <a:p>
            <a:pPr lvl="0" algn="ctr"/>
            <a:endParaRPr lang="fr-FR" sz="2000" b="1" dirty="0">
              <a:solidFill>
                <a:schemeClr val="accent5">
                  <a:lumMod val="75000"/>
                </a:schemeClr>
              </a:solidFill>
              <a:latin typeface="Bahnschrift" panose="020B0502040204020203" pitchFamily="34" charset="0"/>
            </a:endParaRPr>
          </a:p>
          <a:p>
            <a:pPr lvl="0" algn="ctr"/>
            <a:r>
              <a:rPr lang="fr-FR" sz="2800" b="1" dirty="0">
                <a:solidFill>
                  <a:schemeClr val="accent5">
                    <a:lumMod val="75000"/>
                  </a:schemeClr>
                </a:solidFill>
                <a:latin typeface="Bahnschrift" panose="020B0502040204020203" pitchFamily="34" charset="0"/>
              </a:rPr>
              <a:t>👉​ Echanges tout au long de la présentation</a:t>
            </a:r>
          </a:p>
          <a:p>
            <a:pPr lvl="0" algn="ctr"/>
            <a:r>
              <a:rPr lang="fr-FR" sz="2800" b="1" dirty="0">
                <a:solidFill>
                  <a:schemeClr val="accent5">
                    <a:lumMod val="75000"/>
                  </a:schemeClr>
                </a:solidFill>
                <a:latin typeface="Bahnschrift" panose="020B0502040204020203" pitchFamily="34" charset="0"/>
              </a:rPr>
              <a:t>👋 N’hésitez pas à lever la main pour intervenir ou poser votre question dans le chat</a:t>
            </a:r>
            <a:endParaRPr lang="fr-FR" sz="2800" dirty="0">
              <a:latin typeface="Bahnschrift" panose="020B0502040204020203" pitchFamily="34" charset="0"/>
            </a:endParaRPr>
          </a:p>
          <a:p>
            <a:pPr marL="342900" indent="-342900" algn="l">
              <a:buFontTx/>
              <a:buChar char="-"/>
            </a:pPr>
            <a:endParaRPr lang="fr-FR" sz="2800" dirty="0">
              <a:solidFill>
                <a:schemeClr val="tx1"/>
              </a:solidFill>
              <a:latin typeface="Bahnschrift" panose="020B0502040204020203" pitchFamily="34" charset="0"/>
            </a:endParaRPr>
          </a:p>
        </p:txBody>
      </p:sp>
    </p:spTree>
    <p:extLst>
      <p:ext uri="{BB962C8B-B14F-4D97-AF65-F5344CB8AC3E}">
        <p14:creationId xmlns:p14="http://schemas.microsoft.com/office/powerpoint/2010/main" val="1712545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Réduction Plastique</a:t>
            </a:r>
          </a:p>
        </p:txBody>
      </p:sp>
      <p:sp>
        <p:nvSpPr>
          <p:cNvPr id="6" name="Espace réservé du texte 5">
            <a:extLst>
              <a:ext uri="{FF2B5EF4-FFF2-40B4-BE49-F238E27FC236}">
                <a16:creationId xmlns:a16="http://schemas.microsoft.com/office/drawing/2014/main" id="{06F67703-4CC1-4566-9ED2-37347E1B2269}"/>
              </a:ext>
            </a:extLst>
          </p:cNvPr>
          <p:cNvSpPr>
            <a:spLocks noGrp="1"/>
          </p:cNvSpPr>
          <p:nvPr>
            <p:ph type="body" sz="quarter" idx="10"/>
          </p:nvPr>
        </p:nvSpPr>
        <p:spPr/>
        <p:txBody>
          <a:bodyPr/>
          <a:lstStyle/>
          <a:p>
            <a:r>
              <a:rPr lang="fr-FR" dirty="0"/>
              <a:t>Les actions sur le volet PHARMACIE :</a:t>
            </a:r>
          </a:p>
        </p:txBody>
      </p:sp>
      <p:pic>
        <p:nvPicPr>
          <p:cNvPr id="8" name="Image 7">
            <a:extLst>
              <a:ext uri="{FF2B5EF4-FFF2-40B4-BE49-F238E27FC236}">
                <a16:creationId xmlns:a16="http://schemas.microsoft.com/office/drawing/2014/main" id="{D087964A-783C-4C9B-A63B-661F713BE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17" y="2138216"/>
            <a:ext cx="13510819" cy="6529392"/>
          </a:xfrm>
          <a:prstGeom prst="rect">
            <a:avLst/>
          </a:prstGeom>
        </p:spPr>
      </p:pic>
    </p:spTree>
    <p:extLst>
      <p:ext uri="{BB962C8B-B14F-4D97-AF65-F5344CB8AC3E}">
        <p14:creationId xmlns:p14="http://schemas.microsoft.com/office/powerpoint/2010/main" val="3964807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Réduction Plastique</a:t>
            </a:r>
          </a:p>
        </p:txBody>
      </p:sp>
      <p:sp>
        <p:nvSpPr>
          <p:cNvPr id="3" name="Espace réservé du texte 2"/>
          <p:cNvSpPr>
            <a:spLocks noGrp="1"/>
          </p:cNvSpPr>
          <p:nvPr>
            <p:ph type="body" sz="quarter" idx="10"/>
          </p:nvPr>
        </p:nvSpPr>
        <p:spPr>
          <a:xfrm>
            <a:off x="792000" y="1471613"/>
            <a:ext cx="14651200" cy="7095787"/>
          </a:xfrm>
        </p:spPr>
        <p:txBody>
          <a:bodyPr>
            <a:normAutofit/>
          </a:bodyPr>
          <a:lstStyle/>
          <a:p>
            <a:r>
              <a:rPr lang="fr-FR" dirty="0"/>
              <a:t>Appel à projet interne et actions RESTAURATION ET EPI/LINGE :</a:t>
            </a:r>
          </a:p>
        </p:txBody>
      </p:sp>
      <p:pic>
        <p:nvPicPr>
          <p:cNvPr id="4" name="Image 3">
            <a:extLst>
              <a:ext uri="{FF2B5EF4-FFF2-40B4-BE49-F238E27FC236}">
                <a16:creationId xmlns:a16="http://schemas.microsoft.com/office/drawing/2014/main" id="{27CC7BCC-E213-451F-9900-FD04547664FD}"/>
              </a:ext>
            </a:extLst>
          </p:cNvPr>
          <p:cNvPicPr>
            <a:picLocks noChangeAspect="1"/>
          </p:cNvPicPr>
          <p:nvPr/>
        </p:nvPicPr>
        <p:blipFill>
          <a:blip r:embed="rId2"/>
          <a:stretch>
            <a:fillRect/>
          </a:stretch>
        </p:blipFill>
        <p:spPr>
          <a:xfrm>
            <a:off x="651246" y="2630771"/>
            <a:ext cx="5370944" cy="3446756"/>
          </a:xfrm>
          <a:prstGeom prst="rect">
            <a:avLst/>
          </a:prstGeom>
        </p:spPr>
      </p:pic>
      <p:sp>
        <p:nvSpPr>
          <p:cNvPr id="7" name="ZoneTexte 6">
            <a:extLst>
              <a:ext uri="{FF2B5EF4-FFF2-40B4-BE49-F238E27FC236}">
                <a16:creationId xmlns:a16="http://schemas.microsoft.com/office/drawing/2014/main" id="{C2587DDC-6E97-4B8C-A5F2-DC4E311E9339}"/>
              </a:ext>
            </a:extLst>
          </p:cNvPr>
          <p:cNvSpPr txBox="1"/>
          <p:nvPr/>
        </p:nvSpPr>
        <p:spPr>
          <a:xfrm>
            <a:off x="651246" y="6180355"/>
            <a:ext cx="537094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D7D31"/>
                </a:solidFill>
                <a:effectLst/>
                <a:uLnTx/>
                <a:uFillTx/>
                <a:latin typeface="Calibri" panose="020F0502020204030204"/>
                <a:ea typeface="+mn-ea"/>
                <a:cs typeface="+mn-cs"/>
              </a:rPr>
              <a:t>Attribution des fonds proportionnel à la note obtenue par les établissements, ajustée de manière à écouler l’enveloppe restante</a:t>
            </a:r>
          </a:p>
        </p:txBody>
      </p:sp>
      <p:sp>
        <p:nvSpPr>
          <p:cNvPr id="8" name="ZoneTexte 7">
            <a:extLst>
              <a:ext uri="{FF2B5EF4-FFF2-40B4-BE49-F238E27FC236}">
                <a16:creationId xmlns:a16="http://schemas.microsoft.com/office/drawing/2014/main" id="{8E57106C-5418-4BCD-A98E-E2AFC2004E65}"/>
              </a:ext>
            </a:extLst>
          </p:cNvPr>
          <p:cNvSpPr txBox="1"/>
          <p:nvPr/>
        </p:nvSpPr>
        <p:spPr>
          <a:xfrm>
            <a:off x="1318763" y="7410081"/>
            <a:ext cx="4060557" cy="584775"/>
          </a:xfrm>
          <a:prstGeom prst="rect">
            <a:avLst/>
          </a:prstGeom>
          <a:solidFill>
            <a:schemeClr val="tx2">
              <a:lumMod val="20000"/>
              <a:lumOff val="8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ysClr val="windowText" lastClr="000000"/>
                </a:solidFill>
                <a:effectLst/>
                <a:uLnTx/>
                <a:uFillTx/>
              </a:rPr>
              <a:t>Arbitré en collège des chefs d’établissement en novembre 2025</a:t>
            </a:r>
          </a:p>
        </p:txBody>
      </p:sp>
      <p:pic>
        <p:nvPicPr>
          <p:cNvPr id="9" name="Image 8">
            <a:extLst>
              <a:ext uri="{FF2B5EF4-FFF2-40B4-BE49-F238E27FC236}">
                <a16:creationId xmlns:a16="http://schemas.microsoft.com/office/drawing/2014/main" id="{DDCEA0E5-00E7-4264-9B05-0C5F3B8780FB}"/>
              </a:ext>
            </a:extLst>
          </p:cNvPr>
          <p:cNvPicPr>
            <a:picLocks noChangeAspect="1"/>
          </p:cNvPicPr>
          <p:nvPr/>
        </p:nvPicPr>
        <p:blipFill>
          <a:blip r:embed="rId3"/>
          <a:stretch>
            <a:fillRect/>
          </a:stretch>
        </p:blipFill>
        <p:spPr>
          <a:xfrm rot="10800000">
            <a:off x="637618" y="7337440"/>
            <a:ext cx="526763" cy="526763"/>
          </a:xfrm>
          <a:prstGeom prst="rect">
            <a:avLst/>
          </a:prstGeom>
        </p:spPr>
      </p:pic>
      <p:sp>
        <p:nvSpPr>
          <p:cNvPr id="10" name="Espace réservé du texte 4">
            <a:extLst>
              <a:ext uri="{FF2B5EF4-FFF2-40B4-BE49-F238E27FC236}">
                <a16:creationId xmlns:a16="http://schemas.microsoft.com/office/drawing/2014/main" id="{E59E963C-969C-4D1E-B816-30E73C7FD200}"/>
              </a:ext>
            </a:extLst>
          </p:cNvPr>
          <p:cNvSpPr txBox="1">
            <a:spLocks/>
          </p:cNvSpPr>
          <p:nvPr/>
        </p:nvSpPr>
        <p:spPr>
          <a:xfrm>
            <a:off x="6548954" y="2330831"/>
            <a:ext cx="9279338" cy="1440394"/>
          </a:xfrm>
          <a:prstGeom prst="rect">
            <a:avLst/>
          </a:prstGeom>
          <a:solidFill>
            <a:srgbClr val="B9F0FF"/>
          </a:solid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971C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ontserrat" pitchFamily="2" charset="77"/>
                <a:ea typeface="+mn-ea"/>
                <a:cs typeface="+mn-cs"/>
              </a:rPr>
              <a:t>Valorisation des plastiques : 3 projets</a:t>
            </a:r>
          </a:p>
          <a:p>
            <a:pPr marL="171450" marR="0" lvl="0" indent="-171450" algn="l" defTabSz="914400" rtl="0" eaLnBrk="1" fontAlgn="auto" latinLnBrk="0" hangingPunct="1">
              <a:lnSpc>
                <a:spcPct val="90000"/>
              </a:lnSpc>
              <a:spcBef>
                <a:spcPts val="12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 </a:t>
            </a: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Extension de la filière de tri des plastiques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 augmentation du volume traité via l’achat d’un compacteur</a:t>
            </a:r>
          </a:p>
          <a:p>
            <a:pPr marL="171450" marR="0" lvl="0" indent="-171450" algn="l" defTabSz="914400" rtl="0" eaLnBrk="1" fontAlgn="auto" latinLnBrk="0" hangingPunct="1">
              <a:lnSpc>
                <a:spcPct val="90000"/>
              </a:lnSpc>
              <a:spcBef>
                <a:spcPts val="1200"/>
              </a:spcBef>
              <a:spcAft>
                <a:spcPts val="0"/>
              </a:spcAft>
              <a:buClrTx/>
              <a:buSzTx/>
              <a:buFont typeface="Wingdings" panose="05000000000000000000" pitchFamily="2" charset="2"/>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Valorisation des barquettes et films plastiques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 action temporaire en attente du passage aux contenants réutilisables)</a:t>
            </a:r>
          </a:p>
          <a:p>
            <a:pPr marL="171450" marR="0" lvl="0" indent="-171450" algn="l" defTabSz="914400" rtl="0" eaLnBrk="1" fontAlgn="auto" latinLnBrk="0" hangingPunct="1">
              <a:lnSpc>
                <a:spcPct val="90000"/>
              </a:lnSpc>
              <a:spcBef>
                <a:spcPts val="1200"/>
              </a:spcBef>
              <a:spcAft>
                <a:spcPts val="0"/>
              </a:spcAft>
              <a:buClrTx/>
              <a:buSzTx/>
              <a:buFont typeface="Wingdings" panose="05000000000000000000" pitchFamily="2" charset="2"/>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Tri des plastiques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 déploiement de la filière au service de restauration au niveau des selfs)</a:t>
            </a:r>
          </a:p>
        </p:txBody>
      </p:sp>
      <p:sp>
        <p:nvSpPr>
          <p:cNvPr id="11" name="Espace réservé du texte 4">
            <a:extLst>
              <a:ext uri="{FF2B5EF4-FFF2-40B4-BE49-F238E27FC236}">
                <a16:creationId xmlns:a16="http://schemas.microsoft.com/office/drawing/2014/main" id="{82C463FA-E3D9-4874-A5FA-525D4C48E565}"/>
              </a:ext>
            </a:extLst>
          </p:cNvPr>
          <p:cNvSpPr txBox="1">
            <a:spLocks/>
          </p:cNvSpPr>
          <p:nvPr/>
        </p:nvSpPr>
        <p:spPr>
          <a:xfrm>
            <a:off x="6548953" y="3936845"/>
            <a:ext cx="9279339" cy="634020"/>
          </a:xfrm>
          <a:prstGeom prst="rect">
            <a:avLst/>
          </a:prstGeom>
          <a:solidFill>
            <a:schemeClr val="accent5">
              <a:lumMod val="40000"/>
              <a:lumOff val="60000"/>
            </a:schemeClr>
          </a:solid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971C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ontserrat" pitchFamily="2" charset="77"/>
                <a:ea typeface="+mn-ea"/>
                <a:cs typeface="+mn-cs"/>
              </a:rPr>
              <a:t>Déchets d’incontinence : 2 projets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Location d’</a:t>
            </a:r>
            <a:r>
              <a:rPr kumimoji="0" lang="fr-FR" sz="1200" b="1" i="0" u="none" strike="noStrike" kern="1200" cap="none" spc="0" normalizeH="0" baseline="0" noProof="0" dirty="0" err="1">
                <a:ln>
                  <a:noFill/>
                </a:ln>
                <a:solidFill>
                  <a:prstClr val="black"/>
                </a:solidFill>
                <a:effectLst/>
                <a:uLnTx/>
                <a:uFillTx/>
                <a:latin typeface="Montserrat" pitchFamily="2" charset="77"/>
                <a:ea typeface="+mn-ea"/>
                <a:cs typeface="+mn-cs"/>
              </a:rPr>
              <a:t>écodigesteurs</a:t>
            </a: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sur 2 établissements pour traiter et réduire le volume des déchets d’incontinence</a:t>
            </a:r>
          </a:p>
        </p:txBody>
      </p:sp>
      <p:sp>
        <p:nvSpPr>
          <p:cNvPr id="12" name="Espace réservé du texte 4">
            <a:extLst>
              <a:ext uri="{FF2B5EF4-FFF2-40B4-BE49-F238E27FC236}">
                <a16:creationId xmlns:a16="http://schemas.microsoft.com/office/drawing/2014/main" id="{2874145D-623B-42F9-A777-FFB1D7CE44EB}"/>
              </a:ext>
            </a:extLst>
          </p:cNvPr>
          <p:cNvSpPr txBox="1">
            <a:spLocks/>
          </p:cNvSpPr>
          <p:nvPr/>
        </p:nvSpPr>
        <p:spPr>
          <a:xfrm>
            <a:off x="6548954" y="4732754"/>
            <a:ext cx="9279338" cy="954107"/>
          </a:xfrm>
          <a:prstGeom prst="rect">
            <a:avLst/>
          </a:prstGeom>
          <a:solidFill>
            <a:schemeClr val="tx2">
              <a:lumMod val="40000"/>
              <a:lumOff val="60000"/>
            </a:schemeClr>
          </a:solid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971C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ontserrat" pitchFamily="2" charset="77"/>
                <a:ea typeface="+mn-ea"/>
                <a:cs typeface="+mn-cs"/>
              </a:rPr>
              <a:t>Linge réutilisable : 2 projets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Calots et cagoules réutilisables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test au niveau des blocs avant déploiement aux services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Calots et kimonos patients réutilisables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au niveau des services de bloc</a:t>
            </a:r>
          </a:p>
        </p:txBody>
      </p:sp>
      <p:sp>
        <p:nvSpPr>
          <p:cNvPr id="13" name="Espace réservé du texte 4">
            <a:extLst>
              <a:ext uri="{FF2B5EF4-FFF2-40B4-BE49-F238E27FC236}">
                <a16:creationId xmlns:a16="http://schemas.microsoft.com/office/drawing/2014/main" id="{22C16E41-BFFA-4949-B46D-16280C8F46AD}"/>
              </a:ext>
            </a:extLst>
          </p:cNvPr>
          <p:cNvSpPr txBox="1">
            <a:spLocks/>
          </p:cNvSpPr>
          <p:nvPr/>
        </p:nvSpPr>
        <p:spPr>
          <a:xfrm>
            <a:off x="6548953" y="5893968"/>
            <a:ext cx="9279338" cy="2886944"/>
          </a:xfrm>
          <a:prstGeom prst="rect">
            <a:avLst/>
          </a:prstGeom>
          <a:solidFill>
            <a:srgbClr val="C9DBFF"/>
          </a:solid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971C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rgbClr val="1971C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ontserrat" pitchFamily="2" charset="77"/>
                <a:ea typeface="+mn-ea"/>
                <a:cs typeface="+mn-cs"/>
              </a:rPr>
              <a:t>Restauration sans plastiques : 7 projets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Contenants réutilisables sur les crèches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remplacement par des contenants en verre et silicone sur l’ensemble des crèches de l’AP-HM </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Passage à l’assiette porcelaine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pour l’ensemble du service des repas patients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Barquettes inox réutilisables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pour le transport et la réchauffe des repas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Zéro plastique à la cuisine centrale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substitution progressive pour le conditionnement et la consommation des repas</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Passage au réutilisable pour les portages à domicile : repas SAAD du CIAS, </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Zéro barque</a:t>
            </a:r>
            <a:r>
              <a:rPr kumimoji="0" lang="fr-FR" sz="1200" b="1" i="0" u="none" strike="noStrike" kern="1200" cap="none" spc="0" normalizeH="0" baseline="0" noProof="0" dirty="0" err="1">
                <a:ln>
                  <a:noFill/>
                </a:ln>
                <a:solidFill>
                  <a:prstClr val="black"/>
                </a:solidFill>
                <a:effectLst/>
                <a:uLnTx/>
                <a:uFillTx/>
                <a:latin typeface="Montserrat" pitchFamily="2" charset="77"/>
                <a:ea typeface="+mn-ea"/>
                <a:cs typeface="+mn-cs"/>
              </a:rPr>
              <a:t>tte</a:t>
            </a: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 alimentaire plastique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passage au réutilisable sur l’ensemble de la chaîne de restauration</a:t>
            </a:r>
          </a:p>
          <a:p>
            <a:pPr marL="171450" marR="0" lvl="0" indent="-1714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Retour à la </a:t>
            </a:r>
            <a:r>
              <a:rPr kumimoji="0" lang="fr-FR" sz="1200" b="1" i="0" u="none" strike="noStrike" kern="1200" cap="none" spc="0" normalizeH="0" baseline="0" noProof="0" dirty="0" err="1">
                <a:ln>
                  <a:noFill/>
                </a:ln>
                <a:solidFill>
                  <a:prstClr val="black"/>
                </a:solidFill>
                <a:effectLst/>
                <a:uLnTx/>
                <a:uFillTx/>
                <a:latin typeface="Montserrat" pitchFamily="2" charset="77"/>
                <a:ea typeface="+mn-ea"/>
                <a:cs typeface="+mn-cs"/>
              </a:rPr>
              <a:t>porcel</a:t>
            </a:r>
            <a:r>
              <a:rPr kumimoji="0" lang="fr-FR" sz="1200" b="1" i="0" u="none" strike="noStrike" kern="1200" cap="none" spc="0" normalizeH="0" baseline="0" noProof="0" dirty="0">
                <a:ln>
                  <a:noFill/>
                </a:ln>
                <a:solidFill>
                  <a:prstClr val="black"/>
                </a:solidFill>
                <a:effectLst/>
                <a:uLnTx/>
                <a:uFillTx/>
                <a:latin typeface="Montserrat" pitchFamily="2" charset="77"/>
                <a:ea typeface="+mn-ea"/>
                <a:cs typeface="+mn-cs"/>
              </a:rPr>
              <a:t>aine : </a:t>
            </a:r>
            <a:r>
              <a:rPr kumimoji="0" lang="fr-FR" sz="1200" b="0" i="0" u="none" strike="noStrike" kern="1200" cap="none" spc="0" normalizeH="0" baseline="0" noProof="0" dirty="0">
                <a:ln>
                  <a:noFill/>
                </a:ln>
                <a:solidFill>
                  <a:prstClr val="black"/>
                </a:solidFill>
                <a:effectLst/>
                <a:uLnTx/>
                <a:uFillTx/>
                <a:latin typeface="Montserrat" pitchFamily="2" charset="77"/>
                <a:ea typeface="+mn-ea"/>
                <a:cs typeface="+mn-cs"/>
              </a:rPr>
              <a:t>réorganisation complète de la chaîne de restauration pour l’arrêt du plastique à UU</a:t>
            </a:r>
          </a:p>
        </p:txBody>
      </p:sp>
    </p:spTree>
    <p:extLst>
      <p:ext uri="{BB962C8B-B14F-4D97-AF65-F5344CB8AC3E}">
        <p14:creationId xmlns:p14="http://schemas.microsoft.com/office/powerpoint/2010/main" val="3936113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AE3FA-3574-A789-15FB-6BB73ABEC63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F84255E-89FC-31B5-D375-3ADE048D96B1}"/>
              </a:ext>
            </a:extLst>
          </p:cNvPr>
          <p:cNvSpPr>
            <a:spLocks noGrp="1"/>
          </p:cNvSpPr>
          <p:nvPr>
            <p:ph type="title"/>
          </p:nvPr>
        </p:nvSpPr>
        <p:spPr/>
        <p:txBody>
          <a:bodyPr>
            <a:normAutofit/>
          </a:bodyPr>
          <a:lstStyle/>
          <a:p>
            <a:r>
              <a:rPr lang="fr-FR" sz="4400" dirty="0"/>
              <a:t>Les appels à projets</a:t>
            </a:r>
          </a:p>
        </p:txBody>
      </p:sp>
    </p:spTree>
    <p:extLst>
      <p:ext uri="{BB962C8B-B14F-4D97-AF65-F5344CB8AC3E}">
        <p14:creationId xmlns:p14="http://schemas.microsoft.com/office/powerpoint/2010/main" val="1635227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DA5D-EBB2-2D98-16F3-8A7257157B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34B9CE-C6CC-4EBB-F63B-CFE241604988}"/>
              </a:ext>
            </a:extLst>
          </p:cNvPr>
          <p:cNvSpPr>
            <a:spLocks noGrp="1"/>
          </p:cNvSpPr>
          <p:nvPr>
            <p:ph type="title"/>
          </p:nvPr>
        </p:nvSpPr>
        <p:spPr/>
        <p:txBody>
          <a:bodyPr>
            <a:noAutofit/>
          </a:bodyPr>
          <a:lstStyle/>
          <a:p>
            <a:r>
              <a:rPr lang="fr-FR" sz="3600" dirty="0">
                <a:solidFill>
                  <a:srgbClr val="FFFFFF"/>
                </a:solidFill>
                <a:latin typeface="Bahnschrift" panose="020B0502040204020203" pitchFamily="34" charset="0"/>
                <a:cs typeface="Arial"/>
              </a:rPr>
              <a:t>AMI "Opérations groupées sectorielles – Réduction des émissions dispersées de micropolluants et/ou réalisation d’économies d’eau"</a:t>
            </a:r>
            <a:endParaRPr lang="en-US" sz="3600" dirty="0">
              <a:latin typeface="Bahnschrift" panose="020B0502040204020203" pitchFamily="34" charset="0"/>
            </a:endParaRPr>
          </a:p>
        </p:txBody>
      </p:sp>
      <p:sp>
        <p:nvSpPr>
          <p:cNvPr id="3" name="ZoneTexte 2">
            <a:extLst>
              <a:ext uri="{FF2B5EF4-FFF2-40B4-BE49-F238E27FC236}">
                <a16:creationId xmlns:a16="http://schemas.microsoft.com/office/drawing/2014/main" id="{EE42FE9D-0405-A557-2265-81FAA72F5128}"/>
              </a:ext>
            </a:extLst>
          </p:cNvPr>
          <p:cNvSpPr txBox="1"/>
          <p:nvPr/>
        </p:nvSpPr>
        <p:spPr>
          <a:xfrm>
            <a:off x="316821" y="2385021"/>
            <a:ext cx="15456929" cy="2677656"/>
          </a:xfrm>
          <a:prstGeom prst="rect">
            <a:avLst/>
          </a:prstGeom>
          <a:noFill/>
        </p:spPr>
        <p:txBody>
          <a:bodyPr wrap="square" lIns="91440" tIns="45720" rIns="91440" bIns="45720" anchor="t">
            <a:spAutoFit/>
          </a:bodyPr>
          <a:lstStyle/>
          <a:p>
            <a:r>
              <a:rPr lang="fr-FR" sz="2400">
                <a:latin typeface="Bahnschrift"/>
              </a:rPr>
              <a:t>Au</a:t>
            </a:r>
            <a:r>
              <a:rPr lang="fr-FR" sz="2400">
                <a:effectLst/>
                <a:latin typeface="Bahnschrift"/>
              </a:rPr>
              <a:t> </a:t>
            </a:r>
            <a:r>
              <a:rPr lang="fr-FR" sz="2400" b="1">
                <a:solidFill>
                  <a:schemeClr val="accent4"/>
                </a:solidFill>
                <a:latin typeface="Bahnschrift"/>
              </a:rPr>
              <a:t>dernier trimestre </a:t>
            </a:r>
            <a:r>
              <a:rPr lang="fr-FR" sz="2400" b="1">
                <a:solidFill>
                  <a:schemeClr val="accent4"/>
                </a:solidFill>
                <a:effectLst/>
                <a:latin typeface="Bahnschrift"/>
              </a:rPr>
              <a:t>2025</a:t>
            </a:r>
            <a:r>
              <a:rPr lang="fr-FR" sz="2400">
                <a:effectLst/>
                <a:latin typeface="Bahnschrift"/>
              </a:rPr>
              <a:t>, </a:t>
            </a:r>
            <a:r>
              <a:rPr lang="fr-FR" sz="2400">
                <a:latin typeface="Bahnschrift"/>
              </a:rPr>
              <a:t>nous avons répondu à l’Appel à Manifestation d’Intérêt « opérations groupées sectorielles » de l’</a:t>
            </a:r>
            <a:r>
              <a:rPr lang="fr-FR" sz="2400" b="1">
                <a:solidFill>
                  <a:schemeClr val="accent4"/>
                </a:solidFill>
                <a:latin typeface="Bahnschrift"/>
              </a:rPr>
              <a:t>Agence de l’eau RMC</a:t>
            </a:r>
            <a:r>
              <a:rPr lang="fr-FR" sz="2400">
                <a:latin typeface="Bahnschrift"/>
              </a:rPr>
              <a:t>, avec l’objectif de structurer </a:t>
            </a:r>
            <a:r>
              <a:rPr lang="fr-FR" sz="2400">
                <a:effectLst/>
                <a:latin typeface="Bahnschrift"/>
              </a:rPr>
              <a:t>une </a:t>
            </a:r>
            <a:r>
              <a:rPr lang="fr-FR" sz="2400">
                <a:latin typeface="Bahnschrift"/>
              </a:rPr>
              <a:t>démarche interrégionale ambitieuse de sobriété hydrique et de réduction des micropolluants </a:t>
            </a:r>
            <a:r>
              <a:rPr lang="fr-FR" sz="2400">
                <a:effectLst/>
                <a:latin typeface="Bahnschrift"/>
              </a:rPr>
              <a:t>dans </a:t>
            </a:r>
            <a:r>
              <a:rPr lang="fr-FR" sz="2400">
                <a:latin typeface="Bahnschrift"/>
              </a:rPr>
              <a:t>le secteur sanitaire </a:t>
            </a:r>
            <a:r>
              <a:rPr lang="fr-FR" sz="2400">
                <a:effectLst/>
                <a:latin typeface="Bahnschrift"/>
              </a:rPr>
              <a:t>et médico‑</a:t>
            </a:r>
            <a:r>
              <a:rPr lang="fr-FR" sz="2400">
                <a:latin typeface="Bahnschrift"/>
              </a:rPr>
              <a:t>social</a:t>
            </a:r>
            <a:r>
              <a:rPr lang="fr-FR" sz="2400">
                <a:effectLst/>
                <a:latin typeface="Bahnschrift"/>
              </a:rPr>
              <a:t>.</a:t>
            </a:r>
            <a:r>
              <a:rPr lang="fr-FR" sz="2400">
                <a:latin typeface="Bahnschrift"/>
              </a:rPr>
              <a:t> </a:t>
            </a:r>
            <a:endParaRPr lang="en-US" sz="2400">
              <a:latin typeface="Bahnschrift"/>
            </a:endParaRPr>
          </a:p>
          <a:p>
            <a:endParaRPr lang="fr-FR" sz="2400">
              <a:latin typeface="Bahnschrift"/>
            </a:endParaRPr>
          </a:p>
          <a:p>
            <a:r>
              <a:rPr lang="fr-FR" sz="2400" b="1">
                <a:solidFill>
                  <a:schemeClr val="accent5"/>
                </a:solidFill>
                <a:latin typeface="Bahnschrift"/>
              </a:rPr>
              <a:t>Nous avons remporté cet AMI</a:t>
            </a:r>
            <a:r>
              <a:rPr lang="fr-FR" sz="2400">
                <a:latin typeface="Bahnschrift"/>
              </a:rPr>
              <a:t>, ce qui nous permet aujourd’hui de déployer </a:t>
            </a:r>
            <a:r>
              <a:rPr lang="fr-FR" sz="2400">
                <a:effectLst/>
                <a:latin typeface="Bahnschrift"/>
              </a:rPr>
              <a:t>une </a:t>
            </a:r>
            <a:r>
              <a:rPr lang="fr-FR" sz="2400">
                <a:latin typeface="Bahnschrift"/>
              </a:rPr>
              <a:t>dynamique collective à grande échelle</a:t>
            </a:r>
            <a:r>
              <a:rPr lang="fr-FR" sz="2400">
                <a:effectLst/>
                <a:latin typeface="Bahnschrift"/>
              </a:rPr>
              <a:t>,</a:t>
            </a:r>
            <a:r>
              <a:rPr lang="fr-FR" sz="2400">
                <a:latin typeface="Bahnschrift"/>
              </a:rPr>
              <a:t> </a:t>
            </a:r>
            <a:r>
              <a:rPr lang="fr-FR" sz="2400">
                <a:effectLst/>
                <a:latin typeface="Bahnschrift"/>
              </a:rPr>
              <a:t>de </a:t>
            </a:r>
            <a:r>
              <a:rPr lang="fr-FR" sz="2400">
                <a:latin typeface="Bahnschrift"/>
              </a:rPr>
              <a:t>renforcer l’accompagnement technique et de massifier l’identification puis la réalisation de projets à fort impact environnemental et économique sur l’ensemble du territoire</a:t>
            </a:r>
            <a:r>
              <a:rPr lang="fr-FR" sz="2400">
                <a:effectLst/>
                <a:latin typeface="Bahnschrift"/>
              </a:rPr>
              <a:t>.</a:t>
            </a:r>
            <a:endParaRPr lang="en-US" sz="2400">
              <a:latin typeface="Bahnschrift"/>
            </a:endParaRPr>
          </a:p>
        </p:txBody>
      </p:sp>
      <p:sp>
        <p:nvSpPr>
          <p:cNvPr id="11" name="TextBox 8">
            <a:extLst>
              <a:ext uri="{FF2B5EF4-FFF2-40B4-BE49-F238E27FC236}">
                <a16:creationId xmlns:a16="http://schemas.microsoft.com/office/drawing/2014/main" id="{B10082E8-7892-7921-462B-54A5E4A1877B}"/>
              </a:ext>
            </a:extLst>
          </p:cNvPr>
          <p:cNvSpPr txBox="1"/>
          <p:nvPr/>
        </p:nvSpPr>
        <p:spPr>
          <a:xfrm>
            <a:off x="321712" y="5490733"/>
            <a:ext cx="2992923" cy="650240"/>
          </a:xfrm>
          <a:prstGeom prst="rect">
            <a:avLst/>
          </a:prstGeom>
          <a:noFill/>
          <a:ln>
            <a:noFill/>
          </a:ln>
        </p:spPr>
        <p:txBody>
          <a:bodyPr wrap="square" lIns="91438" tIns="45719" rIns="91438" bIns="45719" rtlCol="0" anchor="t">
            <a:noAutofit/>
          </a:bodyPr>
          <a:lstStyle/>
          <a:p>
            <a:pPr>
              <a:lnSpc>
                <a:spcPct val="120000"/>
              </a:lnSpc>
              <a:spcBef>
                <a:spcPts val="400"/>
              </a:spcBef>
              <a:defRPr/>
            </a:pPr>
            <a:r>
              <a:rPr lang="en-US" sz="4000" b="1">
                <a:solidFill>
                  <a:schemeClr val="accent5"/>
                </a:solidFill>
                <a:latin typeface="Bahnschrift"/>
                <a:ea typeface="+mj-ea"/>
                <a:cs typeface="Arial"/>
              </a:rPr>
              <a:t>2 ETP</a:t>
            </a:r>
            <a:endParaRPr lang="en-US">
              <a:ea typeface="+mj-ea"/>
            </a:endParaRPr>
          </a:p>
        </p:txBody>
      </p:sp>
      <p:sp>
        <p:nvSpPr>
          <p:cNvPr id="13" name="ZoneTexte 16">
            <a:extLst>
              <a:ext uri="{FF2B5EF4-FFF2-40B4-BE49-F238E27FC236}">
                <a16:creationId xmlns:a16="http://schemas.microsoft.com/office/drawing/2014/main" id="{8FDC0F9B-6311-7574-F45E-9064C8A4DC43}"/>
              </a:ext>
            </a:extLst>
          </p:cNvPr>
          <p:cNvSpPr txBox="1"/>
          <p:nvPr/>
        </p:nvSpPr>
        <p:spPr>
          <a:xfrm>
            <a:off x="2132155" y="5484325"/>
            <a:ext cx="7192515" cy="1200329"/>
          </a:xfrm>
          <a:prstGeom prst="rect">
            <a:avLst/>
          </a:prstGeom>
          <a:noFill/>
        </p:spPr>
        <p:txBody>
          <a:bodyPr wrap="square" lIns="91440" tIns="45720" rIns="91440" bIns="45720" anchor="t">
            <a:spAutoFit/>
          </a:bodyPr>
          <a:lstStyle/>
          <a:p>
            <a:r>
              <a:rPr lang="fr-FR" sz="2400" b="1">
                <a:latin typeface="Bahnschrift"/>
              </a:rPr>
              <a:t>Financement </a:t>
            </a:r>
            <a:r>
              <a:rPr lang="fr-FR" sz="2400" b="1">
                <a:effectLst/>
                <a:latin typeface="Bahnschrift"/>
              </a:rPr>
              <a:t>de </a:t>
            </a:r>
            <a:r>
              <a:rPr lang="fr-FR" sz="2400" b="1">
                <a:latin typeface="Bahnschrift"/>
              </a:rPr>
              <a:t>missions d'animation correspondant à 2 ETP par an maximum (environ 130 000 euros / an)</a:t>
            </a:r>
            <a:endParaRPr lang="en-US" sz="2400" b="1">
              <a:latin typeface="Bahnschrift"/>
            </a:endParaRPr>
          </a:p>
        </p:txBody>
      </p:sp>
      <p:sp>
        <p:nvSpPr>
          <p:cNvPr id="17" name="TextBox 8">
            <a:extLst>
              <a:ext uri="{FF2B5EF4-FFF2-40B4-BE49-F238E27FC236}">
                <a16:creationId xmlns:a16="http://schemas.microsoft.com/office/drawing/2014/main" id="{534097BB-6A94-8EDE-0C78-A01F65B3E1B3}"/>
              </a:ext>
            </a:extLst>
          </p:cNvPr>
          <p:cNvSpPr txBox="1"/>
          <p:nvPr/>
        </p:nvSpPr>
        <p:spPr>
          <a:xfrm>
            <a:off x="325650" y="7247626"/>
            <a:ext cx="4063766" cy="709741"/>
          </a:xfrm>
          <a:prstGeom prst="rect">
            <a:avLst/>
          </a:prstGeom>
          <a:noFill/>
          <a:ln>
            <a:noFill/>
          </a:ln>
        </p:spPr>
        <p:txBody>
          <a:bodyPr wrap="square" lIns="91438" tIns="45719" rIns="91438" bIns="45719" rtlCol="0" anchor="t">
            <a:noAutofit/>
          </a:bodyPr>
          <a:lstStyle/>
          <a:p>
            <a:pPr>
              <a:lnSpc>
                <a:spcPct val="120000"/>
              </a:lnSpc>
              <a:spcBef>
                <a:spcPts val="400"/>
              </a:spcBef>
              <a:defRPr/>
            </a:pPr>
            <a:r>
              <a:rPr lang="en-US" sz="4000" b="1">
                <a:solidFill>
                  <a:schemeClr val="tx2"/>
                </a:solidFill>
                <a:latin typeface="Bahnschrift"/>
                <a:ea typeface="+mj-ea"/>
                <a:cs typeface="Arial"/>
              </a:rPr>
              <a:t>1 million </a:t>
            </a:r>
            <a:r>
              <a:rPr lang="fr-FR" sz="4000" b="1">
                <a:solidFill>
                  <a:schemeClr val="tx2"/>
                </a:solidFill>
              </a:rPr>
              <a:t>€ </a:t>
            </a:r>
            <a:endParaRPr lang="en-US" err="1">
              <a:solidFill>
                <a:schemeClr val="tx2"/>
              </a:solidFill>
            </a:endParaRPr>
          </a:p>
        </p:txBody>
      </p:sp>
      <p:sp>
        <p:nvSpPr>
          <p:cNvPr id="20" name="ZoneTexte 18">
            <a:extLst>
              <a:ext uri="{FF2B5EF4-FFF2-40B4-BE49-F238E27FC236}">
                <a16:creationId xmlns:a16="http://schemas.microsoft.com/office/drawing/2014/main" id="{C423DE15-0E1A-6632-7861-6919C262B574}"/>
              </a:ext>
            </a:extLst>
          </p:cNvPr>
          <p:cNvSpPr txBox="1"/>
          <p:nvPr/>
        </p:nvSpPr>
        <p:spPr>
          <a:xfrm>
            <a:off x="2874361" y="6988420"/>
            <a:ext cx="9393695" cy="1938992"/>
          </a:xfrm>
          <a:prstGeom prst="rect">
            <a:avLst/>
          </a:prstGeom>
          <a:noFill/>
        </p:spPr>
        <p:txBody>
          <a:bodyPr wrap="square" lIns="91440" tIns="45720" rIns="91440" bIns="45720" anchor="t">
            <a:spAutoFit/>
          </a:bodyPr>
          <a:lstStyle/>
          <a:p>
            <a:r>
              <a:rPr lang="fr-FR" sz="2400" b="1">
                <a:latin typeface="Bahnschrift"/>
              </a:rPr>
              <a:t>Financement des investissements jusqu'à concurrence d'1 M€ d'aide au total (montant d'aide pouvant être complété au cours des 3 ans de l'opération, si la première enveloppe d'1M€ est engagée, sous réserve de disponibilité financière </a:t>
            </a:r>
            <a:r>
              <a:rPr lang="fr-FR" sz="2400" b="1">
                <a:effectLst/>
                <a:latin typeface="Bahnschrift"/>
              </a:rPr>
              <a:t>de </a:t>
            </a:r>
            <a:r>
              <a:rPr lang="fr-FR" sz="2400" b="1">
                <a:latin typeface="Bahnschrift"/>
              </a:rPr>
              <a:t>l'appel à manifestation d'intérêt)</a:t>
            </a:r>
          </a:p>
        </p:txBody>
      </p:sp>
      <p:pic>
        <p:nvPicPr>
          <p:cNvPr id="21" name="Picture 20">
            <a:extLst>
              <a:ext uri="{FF2B5EF4-FFF2-40B4-BE49-F238E27FC236}">
                <a16:creationId xmlns:a16="http://schemas.microsoft.com/office/drawing/2014/main" id="{ABF12EBB-A9D5-81CA-69F4-55076C8BD8F3}"/>
              </a:ext>
            </a:extLst>
          </p:cNvPr>
          <p:cNvPicPr>
            <a:picLocks noChangeAspect="1"/>
          </p:cNvPicPr>
          <p:nvPr/>
        </p:nvPicPr>
        <p:blipFill>
          <a:blip r:embed="rId2"/>
          <a:stretch>
            <a:fillRect/>
          </a:stretch>
        </p:blipFill>
        <p:spPr>
          <a:xfrm>
            <a:off x="12470245" y="5341070"/>
            <a:ext cx="3030306" cy="2991584"/>
          </a:xfrm>
          <a:prstGeom prst="rect">
            <a:avLst/>
          </a:prstGeom>
        </p:spPr>
      </p:pic>
    </p:spTree>
    <p:extLst>
      <p:ext uri="{BB962C8B-B14F-4D97-AF65-F5344CB8AC3E}">
        <p14:creationId xmlns:p14="http://schemas.microsoft.com/office/powerpoint/2010/main" val="2920172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E088-4AC0-0910-C81F-17494B971A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A51CEE-7A57-73F5-6A69-500CCD3ABBD1}"/>
              </a:ext>
            </a:extLst>
          </p:cNvPr>
          <p:cNvSpPr>
            <a:spLocks noGrp="1"/>
          </p:cNvSpPr>
          <p:nvPr>
            <p:ph type="title"/>
          </p:nvPr>
        </p:nvSpPr>
        <p:spPr>
          <a:xfrm>
            <a:off x="673768" y="341465"/>
            <a:ext cx="14534815" cy="1868334"/>
          </a:xfrm>
        </p:spPr>
        <p:txBody>
          <a:bodyPr/>
          <a:lstStyle/>
          <a:p>
            <a:r>
              <a:rPr lang="fr-FR">
                <a:latin typeface="Bahnschrift"/>
                <a:cs typeface="Arial"/>
              </a:rPr>
              <a:t>Trinôme CTEES / ARS / ANFH PACA</a:t>
            </a:r>
            <a:endParaRPr lang="en-US"/>
          </a:p>
        </p:txBody>
      </p:sp>
      <p:pic>
        <p:nvPicPr>
          <p:cNvPr id="15" name="Image 14">
            <a:extLst>
              <a:ext uri="{FF2B5EF4-FFF2-40B4-BE49-F238E27FC236}">
                <a16:creationId xmlns:a16="http://schemas.microsoft.com/office/drawing/2014/main" id="{D0D73A72-2DD6-E6BD-CBC2-407F5EB0F9CE}"/>
              </a:ext>
            </a:extLst>
          </p:cNvPr>
          <p:cNvPicPr>
            <a:picLocks noChangeAspect="1"/>
          </p:cNvPicPr>
          <p:nvPr/>
        </p:nvPicPr>
        <p:blipFill>
          <a:blip r:embed="rId3"/>
          <a:stretch>
            <a:fillRect/>
          </a:stretch>
        </p:blipFill>
        <p:spPr>
          <a:xfrm>
            <a:off x="11204857" y="4292356"/>
            <a:ext cx="4551884" cy="4762341"/>
          </a:xfrm>
          <a:prstGeom prst="rect">
            <a:avLst/>
          </a:prstGeom>
        </p:spPr>
      </p:pic>
      <p:pic>
        <p:nvPicPr>
          <p:cNvPr id="16" name="Picture 2" descr="ARS PROVENCE-ALPES-COTE D AZUR - Site d'offres d'emploi">
            <a:extLst>
              <a:ext uri="{FF2B5EF4-FFF2-40B4-BE49-F238E27FC236}">
                <a16:creationId xmlns:a16="http://schemas.microsoft.com/office/drawing/2014/main" id="{402C6870-57D5-F78C-6CEA-BC940FB906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07852" y="2681967"/>
            <a:ext cx="2759243" cy="91522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8">
            <a:extLst>
              <a:ext uri="{FF2B5EF4-FFF2-40B4-BE49-F238E27FC236}">
                <a16:creationId xmlns:a16="http://schemas.microsoft.com/office/drawing/2014/main" id="{F9D98AAC-3CAA-7B4E-ABAF-9BAB659EB3F0}"/>
              </a:ext>
            </a:extLst>
          </p:cNvPr>
          <p:cNvSpPr txBox="1"/>
          <p:nvPr/>
        </p:nvSpPr>
        <p:spPr>
          <a:xfrm>
            <a:off x="515599" y="2421904"/>
            <a:ext cx="8132429" cy="2123658"/>
          </a:xfrm>
          <a:prstGeom prst="rect">
            <a:avLst/>
          </a:prstGeom>
          <a:noFill/>
        </p:spPr>
        <p:txBody>
          <a:bodyPr wrap="square" lIns="91440" tIns="45720" rIns="91440" bIns="45720" anchor="t">
            <a:spAutoFit/>
          </a:bodyPr>
          <a:lstStyle/>
          <a:p>
            <a:r>
              <a:rPr lang="fr-FR" sz="2200" b="1">
                <a:solidFill>
                  <a:schemeClr val="accent4"/>
                </a:solidFill>
                <a:latin typeface="Bahnschrift"/>
              </a:rPr>
              <a:t>AMI Mode veille ZAC/ZEC</a:t>
            </a:r>
            <a:endParaRPr lang="en-US" sz="2200">
              <a:solidFill>
                <a:schemeClr val="accent4"/>
              </a:solidFill>
            </a:endParaRPr>
          </a:p>
          <a:p>
            <a:pPr marL="342900" indent="-342900" algn="l">
              <a:buFont typeface="Wingdings" panose="05000000000000000000" pitchFamily="2" charset="2"/>
              <a:buChar char="q"/>
            </a:pPr>
            <a:r>
              <a:rPr lang="fr-FR" sz="2200" b="1">
                <a:solidFill>
                  <a:schemeClr val="accent5"/>
                </a:solidFill>
                <a:latin typeface="Bahnschrift"/>
              </a:rPr>
              <a:t>Deadline </a:t>
            </a:r>
            <a:r>
              <a:rPr lang="fr-FR" sz="2200">
                <a:latin typeface="Bahnschrift"/>
              </a:rPr>
              <a:t>: </a:t>
            </a:r>
            <a:r>
              <a:rPr lang="fr-FR" sz="2200" b="1">
                <a:latin typeface="Bahnschrift"/>
              </a:rPr>
              <a:t>27 avril 2026</a:t>
            </a:r>
          </a:p>
          <a:p>
            <a:pPr marL="342900" indent="-342900" algn="l">
              <a:buFont typeface="Wingdings" panose="05000000000000000000" pitchFamily="2" charset="2"/>
              <a:buChar char="q"/>
            </a:pPr>
            <a:r>
              <a:rPr lang="fr-FR" sz="2200" b="1">
                <a:solidFill>
                  <a:schemeClr val="accent4"/>
                </a:solidFill>
                <a:latin typeface="Bahnschrift"/>
              </a:rPr>
              <a:t>Objectif </a:t>
            </a:r>
            <a:r>
              <a:rPr lang="fr-FR" sz="2200">
                <a:latin typeface="Bahnschrift"/>
              </a:rPr>
              <a:t>: Faire un état des lieux, accompagner et généraliser l’usage du mode veille dans les zones à environnement/atmosphère contrôlées des établissements de santé</a:t>
            </a:r>
          </a:p>
        </p:txBody>
      </p:sp>
      <p:pic>
        <p:nvPicPr>
          <p:cNvPr id="8" name="Picture 7">
            <a:extLst>
              <a:ext uri="{FF2B5EF4-FFF2-40B4-BE49-F238E27FC236}">
                <a16:creationId xmlns:a16="http://schemas.microsoft.com/office/drawing/2014/main" id="{C892709A-973B-2B9C-A002-037B1FDB235E}"/>
              </a:ext>
            </a:extLst>
          </p:cNvPr>
          <p:cNvPicPr>
            <a:picLocks noChangeAspect="1"/>
          </p:cNvPicPr>
          <p:nvPr/>
        </p:nvPicPr>
        <p:blipFill>
          <a:blip r:embed="rId5"/>
          <a:stretch>
            <a:fillRect/>
          </a:stretch>
        </p:blipFill>
        <p:spPr>
          <a:xfrm>
            <a:off x="8908986" y="2754845"/>
            <a:ext cx="3809303" cy="838200"/>
          </a:xfrm>
          <a:prstGeom prst="rect">
            <a:avLst/>
          </a:prstGeom>
        </p:spPr>
      </p:pic>
      <p:sp>
        <p:nvSpPr>
          <p:cNvPr id="9" name="ZoneTexte 8">
            <a:extLst>
              <a:ext uri="{FF2B5EF4-FFF2-40B4-BE49-F238E27FC236}">
                <a16:creationId xmlns:a16="http://schemas.microsoft.com/office/drawing/2014/main" id="{C3DEDBDE-EF7B-7FE4-9665-B4B09D96E78C}"/>
              </a:ext>
            </a:extLst>
          </p:cNvPr>
          <p:cNvSpPr txBox="1"/>
          <p:nvPr/>
        </p:nvSpPr>
        <p:spPr>
          <a:xfrm>
            <a:off x="515720" y="4592377"/>
            <a:ext cx="10318734" cy="2462213"/>
          </a:xfrm>
          <a:prstGeom prst="rect">
            <a:avLst/>
          </a:prstGeom>
          <a:noFill/>
        </p:spPr>
        <p:txBody>
          <a:bodyPr wrap="square" lIns="91440" tIns="45720" rIns="91440" bIns="45720" anchor="t">
            <a:spAutoFit/>
          </a:bodyPr>
          <a:lstStyle/>
          <a:p>
            <a:r>
              <a:rPr lang="fr-FR" sz="2200" b="1">
                <a:solidFill>
                  <a:schemeClr val="accent4"/>
                </a:solidFill>
                <a:latin typeface="Bahnschrift"/>
              </a:rPr>
              <a:t>Appel à projet CPE</a:t>
            </a:r>
            <a:endParaRPr lang="en-US" sz="2200">
              <a:solidFill>
                <a:schemeClr val="accent4"/>
              </a:solidFill>
            </a:endParaRPr>
          </a:p>
          <a:p>
            <a:pPr algn="l"/>
            <a:r>
              <a:rPr lang="fr-FR" sz="2200">
                <a:latin typeface="Bahnschrift"/>
              </a:rPr>
              <a:t>L’objectif principal de cet appel à projet est de permettre aux établissements de s’engager dans la rénovation énergétique de leurs bâtiments à grande échelle et sur des objectifs forts via le </a:t>
            </a:r>
            <a:r>
              <a:rPr lang="fr-FR" sz="2200" b="1">
                <a:latin typeface="Bahnschrift"/>
              </a:rPr>
              <a:t>Recours à des Contrats de Performance Énergétique Globaux </a:t>
            </a:r>
            <a:r>
              <a:rPr lang="fr-FR" sz="2200">
                <a:latin typeface="Bahnschrift"/>
              </a:rPr>
              <a:t>comprenant donc des travaux lourds sur l’enveloppe du bâtiment, le recours potentiel aux Énergies Renouvelables et un suivi contractuel minimum de 8 ans par un AMOA. </a:t>
            </a:r>
          </a:p>
        </p:txBody>
      </p:sp>
      <p:sp>
        <p:nvSpPr>
          <p:cNvPr id="11" name="TextBox 8">
            <a:extLst>
              <a:ext uri="{FF2B5EF4-FFF2-40B4-BE49-F238E27FC236}">
                <a16:creationId xmlns:a16="http://schemas.microsoft.com/office/drawing/2014/main" id="{B3C98171-7F9F-8EE2-A30B-62ED4713089D}"/>
              </a:ext>
            </a:extLst>
          </p:cNvPr>
          <p:cNvSpPr txBox="1"/>
          <p:nvPr/>
        </p:nvSpPr>
        <p:spPr>
          <a:xfrm>
            <a:off x="673769" y="6985229"/>
            <a:ext cx="910728" cy="709741"/>
          </a:xfrm>
          <a:prstGeom prst="rect">
            <a:avLst/>
          </a:prstGeom>
          <a:noFill/>
          <a:ln>
            <a:noFill/>
          </a:ln>
        </p:spPr>
        <p:txBody>
          <a:bodyPr wrap="square" lIns="91438" tIns="45719" rIns="91438" bIns="45719" rtlCol="0" anchor="t">
            <a:noAutofit/>
          </a:bodyPr>
          <a:lstStyle/>
          <a:p>
            <a:pPr lvl="0">
              <a:lnSpc>
                <a:spcPct val="120000"/>
              </a:lnSpc>
              <a:spcBef>
                <a:spcPts val="400"/>
              </a:spcBef>
              <a:buClr>
                <a:schemeClr val="tx1"/>
              </a:buClr>
              <a:buSzPct val="75000"/>
              <a:defRPr/>
            </a:pPr>
            <a:r>
              <a:rPr lang="en-US" sz="4000" b="1">
                <a:solidFill>
                  <a:schemeClr val="tx2"/>
                </a:solidFill>
                <a:latin typeface="Bahnschrift"/>
                <a:ea typeface="+mj-ea"/>
                <a:cs typeface="Arial"/>
              </a:rPr>
              <a:t>15</a:t>
            </a:r>
          </a:p>
        </p:txBody>
      </p:sp>
      <p:sp>
        <p:nvSpPr>
          <p:cNvPr id="13" name="ZoneTexte 13">
            <a:extLst>
              <a:ext uri="{FF2B5EF4-FFF2-40B4-BE49-F238E27FC236}">
                <a16:creationId xmlns:a16="http://schemas.microsoft.com/office/drawing/2014/main" id="{00FC9695-0C0D-5B36-7A93-A3BBF1F5A93F}"/>
              </a:ext>
            </a:extLst>
          </p:cNvPr>
          <p:cNvSpPr txBox="1"/>
          <p:nvPr/>
        </p:nvSpPr>
        <p:spPr>
          <a:xfrm>
            <a:off x="1592985" y="7201835"/>
            <a:ext cx="9304457" cy="430887"/>
          </a:xfrm>
          <a:prstGeom prst="rect">
            <a:avLst/>
          </a:prstGeom>
          <a:noFill/>
        </p:spPr>
        <p:txBody>
          <a:bodyPr wrap="square" lIns="91440" tIns="45720" rIns="91440" bIns="45720" anchor="t">
            <a:spAutoFit/>
          </a:bodyPr>
          <a:lstStyle/>
          <a:p>
            <a:r>
              <a:rPr lang="fr-FR" sz="2200" b="1">
                <a:latin typeface="Bahnschrift"/>
              </a:rPr>
              <a:t>Etablissements ou groupements accompagnés (et visités)</a:t>
            </a:r>
            <a:endParaRPr lang="fr-FR" sz="2200" b="1">
              <a:solidFill>
                <a:srgbClr val="000000"/>
              </a:solidFill>
              <a:latin typeface="Bahnschrift"/>
            </a:endParaRPr>
          </a:p>
        </p:txBody>
      </p:sp>
      <p:sp>
        <p:nvSpPr>
          <p:cNvPr id="14" name="TextBox 8">
            <a:extLst>
              <a:ext uri="{FF2B5EF4-FFF2-40B4-BE49-F238E27FC236}">
                <a16:creationId xmlns:a16="http://schemas.microsoft.com/office/drawing/2014/main" id="{7C0CFF94-8080-F79A-7B4D-B49BAA91EDD1}"/>
              </a:ext>
            </a:extLst>
          </p:cNvPr>
          <p:cNvSpPr txBox="1"/>
          <p:nvPr/>
        </p:nvSpPr>
        <p:spPr>
          <a:xfrm>
            <a:off x="733381" y="7639371"/>
            <a:ext cx="776874" cy="620489"/>
          </a:xfrm>
          <a:prstGeom prst="rect">
            <a:avLst/>
          </a:prstGeom>
          <a:noFill/>
          <a:ln>
            <a:noFill/>
          </a:ln>
        </p:spPr>
        <p:txBody>
          <a:bodyPr wrap="square" lIns="91438" tIns="45719" rIns="91438" bIns="45719" rtlCol="0" anchor="t">
            <a:noAutofit/>
          </a:bodyPr>
          <a:lstStyle/>
          <a:p>
            <a:pPr lvl="0">
              <a:lnSpc>
                <a:spcPct val="120000"/>
              </a:lnSpc>
              <a:spcBef>
                <a:spcPts val="400"/>
              </a:spcBef>
              <a:buClr>
                <a:schemeClr val="tx1"/>
              </a:buClr>
              <a:buSzPct val="75000"/>
              <a:defRPr/>
            </a:pPr>
            <a:r>
              <a:rPr lang="en-US" sz="4000" b="1">
                <a:solidFill>
                  <a:schemeClr val="accent5"/>
                </a:solidFill>
                <a:latin typeface="Bahnschrift"/>
                <a:ea typeface="+mj-ea"/>
                <a:cs typeface="Arial"/>
              </a:rPr>
              <a:t>4</a:t>
            </a:r>
          </a:p>
        </p:txBody>
      </p:sp>
      <p:sp>
        <p:nvSpPr>
          <p:cNvPr id="17" name="ZoneTexte 13">
            <a:extLst>
              <a:ext uri="{FF2B5EF4-FFF2-40B4-BE49-F238E27FC236}">
                <a16:creationId xmlns:a16="http://schemas.microsoft.com/office/drawing/2014/main" id="{08B25621-CA7A-6D61-1CBB-6E3FD0A60C13}"/>
              </a:ext>
            </a:extLst>
          </p:cNvPr>
          <p:cNvSpPr txBox="1"/>
          <p:nvPr/>
        </p:nvSpPr>
        <p:spPr>
          <a:xfrm>
            <a:off x="1578439" y="7811350"/>
            <a:ext cx="9304457" cy="430887"/>
          </a:xfrm>
          <a:prstGeom prst="rect">
            <a:avLst/>
          </a:prstGeom>
          <a:noFill/>
        </p:spPr>
        <p:txBody>
          <a:bodyPr wrap="square" lIns="91440" tIns="45720" rIns="91440" bIns="45720" anchor="t">
            <a:spAutoFit/>
          </a:bodyPr>
          <a:lstStyle/>
          <a:p>
            <a:r>
              <a:rPr lang="fr-FR" sz="2200" b="1">
                <a:latin typeface="Bahnschrift"/>
              </a:rPr>
              <a:t>Accompagnements juridiques</a:t>
            </a:r>
            <a:endParaRPr lang="en-US"/>
          </a:p>
        </p:txBody>
      </p:sp>
      <p:sp>
        <p:nvSpPr>
          <p:cNvPr id="19" name="TextBox 8">
            <a:extLst>
              <a:ext uri="{FF2B5EF4-FFF2-40B4-BE49-F238E27FC236}">
                <a16:creationId xmlns:a16="http://schemas.microsoft.com/office/drawing/2014/main" id="{38A838FC-3E2B-EF3D-46B6-0DAB122912D5}"/>
              </a:ext>
            </a:extLst>
          </p:cNvPr>
          <p:cNvSpPr txBox="1"/>
          <p:nvPr/>
        </p:nvSpPr>
        <p:spPr>
          <a:xfrm>
            <a:off x="718678" y="8293486"/>
            <a:ext cx="776874" cy="620489"/>
          </a:xfrm>
          <a:prstGeom prst="rect">
            <a:avLst/>
          </a:prstGeom>
          <a:noFill/>
          <a:ln>
            <a:noFill/>
          </a:ln>
        </p:spPr>
        <p:txBody>
          <a:bodyPr wrap="square" lIns="91438" tIns="45719" rIns="91438" bIns="45719" rtlCol="0" anchor="t">
            <a:noAutofit/>
          </a:bodyPr>
          <a:lstStyle/>
          <a:p>
            <a:pPr lvl="0">
              <a:lnSpc>
                <a:spcPct val="120000"/>
              </a:lnSpc>
              <a:spcBef>
                <a:spcPts val="400"/>
              </a:spcBef>
              <a:buClr>
                <a:schemeClr val="tx1"/>
              </a:buClr>
              <a:buSzPct val="75000"/>
              <a:defRPr/>
            </a:pPr>
            <a:r>
              <a:rPr lang="en-US" sz="4000" b="1">
                <a:solidFill>
                  <a:schemeClr val="accent4"/>
                </a:solidFill>
                <a:latin typeface="Bahnschrift"/>
                <a:ea typeface="+mj-ea"/>
                <a:cs typeface="Arial"/>
              </a:rPr>
              <a:t>4</a:t>
            </a:r>
          </a:p>
        </p:txBody>
      </p:sp>
      <p:sp>
        <p:nvSpPr>
          <p:cNvPr id="20" name="ZoneTexte 13">
            <a:extLst>
              <a:ext uri="{FF2B5EF4-FFF2-40B4-BE49-F238E27FC236}">
                <a16:creationId xmlns:a16="http://schemas.microsoft.com/office/drawing/2014/main" id="{B088E68E-5348-6BD4-AB69-84F8CCC8CB8B}"/>
              </a:ext>
            </a:extLst>
          </p:cNvPr>
          <p:cNvSpPr txBox="1"/>
          <p:nvPr/>
        </p:nvSpPr>
        <p:spPr>
          <a:xfrm>
            <a:off x="1578763" y="8465466"/>
            <a:ext cx="2983507" cy="430887"/>
          </a:xfrm>
          <a:prstGeom prst="rect">
            <a:avLst/>
          </a:prstGeom>
          <a:noFill/>
        </p:spPr>
        <p:txBody>
          <a:bodyPr wrap="square" lIns="91440" tIns="45720" rIns="91440" bIns="45720" anchor="t">
            <a:spAutoFit/>
          </a:bodyPr>
          <a:lstStyle/>
          <a:p>
            <a:r>
              <a:rPr lang="fr-FR" sz="2200" b="1">
                <a:latin typeface="Bahnschrift"/>
              </a:rPr>
              <a:t>Webinaires dédiés et</a:t>
            </a:r>
            <a:endParaRPr lang="en-US"/>
          </a:p>
        </p:txBody>
      </p:sp>
      <p:sp>
        <p:nvSpPr>
          <p:cNvPr id="21" name="TextBox 8">
            <a:extLst>
              <a:ext uri="{FF2B5EF4-FFF2-40B4-BE49-F238E27FC236}">
                <a16:creationId xmlns:a16="http://schemas.microsoft.com/office/drawing/2014/main" id="{956CC3EF-C1FC-19F9-5D02-89B8D3C85402}"/>
              </a:ext>
            </a:extLst>
          </p:cNvPr>
          <p:cNvSpPr txBox="1"/>
          <p:nvPr/>
        </p:nvSpPr>
        <p:spPr>
          <a:xfrm>
            <a:off x="4687400" y="8293485"/>
            <a:ext cx="776874" cy="620489"/>
          </a:xfrm>
          <a:prstGeom prst="rect">
            <a:avLst/>
          </a:prstGeom>
          <a:noFill/>
          <a:ln>
            <a:noFill/>
          </a:ln>
        </p:spPr>
        <p:txBody>
          <a:bodyPr wrap="square" lIns="91438" tIns="45719" rIns="91438" bIns="45719" rtlCol="0" anchor="t">
            <a:noAutofit/>
          </a:bodyPr>
          <a:lstStyle/>
          <a:p>
            <a:pPr lvl="0">
              <a:lnSpc>
                <a:spcPct val="120000"/>
              </a:lnSpc>
              <a:spcBef>
                <a:spcPts val="400"/>
              </a:spcBef>
              <a:buClr>
                <a:schemeClr val="tx1"/>
              </a:buClr>
              <a:buSzPct val="75000"/>
              <a:defRPr/>
            </a:pPr>
            <a:r>
              <a:rPr lang="en-US" sz="4000" b="1">
                <a:solidFill>
                  <a:schemeClr val="accent4"/>
                </a:solidFill>
                <a:latin typeface="Bahnschrift"/>
                <a:ea typeface="+mj-ea"/>
                <a:cs typeface="Arial"/>
              </a:rPr>
              <a:t>1</a:t>
            </a:r>
          </a:p>
        </p:txBody>
      </p:sp>
      <p:sp>
        <p:nvSpPr>
          <p:cNvPr id="22" name="ZoneTexte 13">
            <a:extLst>
              <a:ext uri="{FF2B5EF4-FFF2-40B4-BE49-F238E27FC236}">
                <a16:creationId xmlns:a16="http://schemas.microsoft.com/office/drawing/2014/main" id="{324C534E-75FE-3D3F-F46C-D801BA5A3E18}"/>
              </a:ext>
            </a:extLst>
          </p:cNvPr>
          <p:cNvSpPr txBox="1"/>
          <p:nvPr/>
        </p:nvSpPr>
        <p:spPr>
          <a:xfrm>
            <a:off x="5458460" y="8465466"/>
            <a:ext cx="4396425" cy="430887"/>
          </a:xfrm>
          <a:prstGeom prst="rect">
            <a:avLst/>
          </a:prstGeom>
          <a:noFill/>
        </p:spPr>
        <p:txBody>
          <a:bodyPr wrap="square" lIns="91440" tIns="45720" rIns="91440" bIns="45720" anchor="t">
            <a:spAutoFit/>
          </a:bodyPr>
          <a:lstStyle/>
          <a:p>
            <a:r>
              <a:rPr lang="fr-FR" sz="2200" b="1">
                <a:latin typeface="Bahnschrift"/>
              </a:rPr>
              <a:t>Journée techniques organisés</a:t>
            </a:r>
            <a:endParaRPr lang="en-US"/>
          </a:p>
        </p:txBody>
      </p:sp>
    </p:spTree>
    <p:extLst>
      <p:ext uri="{BB962C8B-B14F-4D97-AF65-F5344CB8AC3E}">
        <p14:creationId xmlns:p14="http://schemas.microsoft.com/office/powerpoint/2010/main" val="3574320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642D-766F-1915-582C-05B4737F91C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ACA7AF2-B5D2-3CC0-CD10-D2588F64A474}"/>
              </a:ext>
            </a:extLst>
          </p:cNvPr>
          <p:cNvSpPr>
            <a:spLocks noGrp="1"/>
          </p:cNvSpPr>
          <p:nvPr>
            <p:ph type="title"/>
          </p:nvPr>
        </p:nvSpPr>
        <p:spPr>
          <a:xfrm>
            <a:off x="673768" y="341465"/>
            <a:ext cx="14534815" cy="1868334"/>
          </a:xfrm>
        </p:spPr>
        <p:txBody>
          <a:bodyPr/>
          <a:lstStyle/>
          <a:p>
            <a:r>
              <a:rPr lang="fr-FR" dirty="0">
                <a:latin typeface="Bahnschrift" panose="020B0502040204020203" pitchFamily="34" charset="0"/>
                <a:cs typeface="Arial"/>
              </a:rPr>
              <a:t>À ne pas manquer !</a:t>
            </a:r>
            <a:endParaRPr lang="fr-FR" dirty="0">
              <a:latin typeface="Bahnschrift" panose="020B0502040204020203" pitchFamily="34" charset="0"/>
            </a:endParaRPr>
          </a:p>
        </p:txBody>
      </p:sp>
      <p:sp>
        <p:nvSpPr>
          <p:cNvPr id="9" name="ZoneTexte 8">
            <a:extLst>
              <a:ext uri="{FF2B5EF4-FFF2-40B4-BE49-F238E27FC236}">
                <a16:creationId xmlns:a16="http://schemas.microsoft.com/office/drawing/2014/main" id="{2A870B59-1872-1ECE-A821-DF1A438D1F48}"/>
              </a:ext>
            </a:extLst>
          </p:cNvPr>
          <p:cNvSpPr txBox="1"/>
          <p:nvPr/>
        </p:nvSpPr>
        <p:spPr>
          <a:xfrm>
            <a:off x="380633" y="3257341"/>
            <a:ext cx="13538567" cy="1200329"/>
          </a:xfrm>
          <a:prstGeom prst="rect">
            <a:avLst/>
          </a:prstGeom>
          <a:noFill/>
        </p:spPr>
        <p:txBody>
          <a:bodyPr wrap="square" lIns="91440" tIns="45720" rIns="91440" bIns="45720" anchor="t">
            <a:spAutoFit/>
          </a:bodyPr>
          <a:lstStyle/>
          <a:p>
            <a:pPr algn="l"/>
            <a:r>
              <a:rPr lang="fr-FR" sz="2400" b="1" dirty="0">
                <a:solidFill>
                  <a:schemeClr val="accent2"/>
                </a:solidFill>
                <a:latin typeface="Bahnschrift"/>
              </a:rPr>
              <a:t>Deadline </a:t>
            </a:r>
            <a:r>
              <a:rPr lang="fr-FR" sz="2400" b="1">
                <a:solidFill>
                  <a:schemeClr val="tx1"/>
                </a:solidFill>
                <a:latin typeface="Bahnschrift"/>
              </a:rPr>
              <a:t>: 30 mars 2026</a:t>
            </a:r>
          </a:p>
          <a:p>
            <a:pPr algn="l"/>
            <a:r>
              <a:rPr lang="fr-FR" sz="2400" b="1">
                <a:solidFill>
                  <a:schemeClr val="accent4"/>
                </a:solidFill>
                <a:latin typeface="Bahnschrift"/>
              </a:rPr>
              <a:t>Objet </a:t>
            </a:r>
            <a:r>
              <a:rPr lang="fr-FR" sz="2400" b="1">
                <a:solidFill>
                  <a:schemeClr val="tx1"/>
                </a:solidFill>
                <a:latin typeface="Bahnschrift"/>
              </a:rPr>
              <a:t>: </a:t>
            </a:r>
            <a:r>
              <a:rPr lang="fr-FR" sz="2400">
                <a:solidFill>
                  <a:schemeClr val="tx1"/>
                </a:solidFill>
                <a:latin typeface="Bahnschrift"/>
              </a:rPr>
              <a:t>financer </a:t>
            </a:r>
            <a:r>
              <a:rPr lang="fr-FR" sz="2400" b="1">
                <a:solidFill>
                  <a:schemeClr val="tx1"/>
                </a:solidFill>
                <a:latin typeface="Bahnschrift"/>
              </a:rPr>
              <a:t>70 postes</a:t>
            </a:r>
            <a:r>
              <a:rPr lang="fr-FR" sz="2400">
                <a:solidFill>
                  <a:schemeClr val="tx1"/>
                </a:solidFill>
                <a:latin typeface="Bahnschrift"/>
              </a:rPr>
              <a:t> de CTEES à l’échelle nationale, sur 3 années</a:t>
            </a:r>
          </a:p>
          <a:p>
            <a:pPr algn="l"/>
            <a:r>
              <a:rPr lang="fr-FR" sz="2400" b="1" dirty="0">
                <a:solidFill>
                  <a:schemeClr val="accent2"/>
                </a:solidFill>
                <a:latin typeface="Bahnschrift"/>
              </a:rPr>
              <a:t>Périmètre </a:t>
            </a:r>
            <a:r>
              <a:rPr lang="fr-FR" sz="2400">
                <a:solidFill>
                  <a:schemeClr val="tx1"/>
                </a:solidFill>
                <a:latin typeface="Bahnschrift"/>
              </a:rPr>
              <a:t>: sanitaire, médico-social, public comme privé </a:t>
            </a:r>
          </a:p>
        </p:txBody>
      </p:sp>
      <p:sp>
        <p:nvSpPr>
          <p:cNvPr id="5" name="ZoneTexte 10">
            <a:extLst>
              <a:ext uri="{FF2B5EF4-FFF2-40B4-BE49-F238E27FC236}">
                <a16:creationId xmlns:a16="http://schemas.microsoft.com/office/drawing/2014/main" id="{424D2142-D003-6A9A-B910-31FA164AF969}"/>
              </a:ext>
            </a:extLst>
          </p:cNvPr>
          <p:cNvSpPr txBox="1"/>
          <p:nvPr/>
        </p:nvSpPr>
        <p:spPr>
          <a:xfrm>
            <a:off x="380633" y="5823313"/>
            <a:ext cx="11643727" cy="3046988"/>
          </a:xfrm>
          <a:prstGeom prst="rect">
            <a:avLst/>
          </a:prstGeom>
          <a:noFill/>
        </p:spPr>
        <p:txBody>
          <a:bodyPr wrap="square" lIns="91440" tIns="45720" rIns="91440" bIns="45720" anchor="t">
            <a:spAutoFit/>
          </a:bodyPr>
          <a:lstStyle/>
          <a:p>
            <a:r>
              <a:rPr lang="fr-FR" sz="2400" b="1">
                <a:solidFill>
                  <a:schemeClr val="accent5"/>
                </a:solidFill>
                <a:latin typeface="Bahnschrift"/>
              </a:rPr>
              <a:t>Deadline </a:t>
            </a:r>
            <a:r>
              <a:rPr lang="fr-FR" sz="2400" b="1">
                <a:solidFill>
                  <a:schemeClr val="tx1"/>
                </a:solidFill>
                <a:latin typeface="Bahnschrift"/>
              </a:rPr>
              <a:t>: 10 mai 2026</a:t>
            </a:r>
            <a:endParaRPr lang="fr-FR" b="1">
              <a:solidFill>
                <a:schemeClr val="tx1"/>
              </a:solidFill>
            </a:endParaRPr>
          </a:p>
          <a:p>
            <a:r>
              <a:rPr lang="fr-FR" sz="2400" b="1">
                <a:solidFill>
                  <a:schemeClr val="accent4"/>
                </a:solidFill>
                <a:latin typeface="Bahnschrift"/>
              </a:rPr>
              <a:t>Objet </a:t>
            </a:r>
            <a:r>
              <a:rPr lang="fr-FR" sz="2400" b="1">
                <a:solidFill>
                  <a:schemeClr val="tx1"/>
                </a:solidFill>
                <a:latin typeface="Bahnschrift"/>
              </a:rPr>
              <a:t>: </a:t>
            </a:r>
            <a:r>
              <a:rPr lang="fr-FR" sz="2400">
                <a:solidFill>
                  <a:schemeClr val="tx1"/>
                </a:solidFill>
                <a:latin typeface="Bahnschrift"/>
              </a:rPr>
              <a:t>Accompagner les établissements sanitaires dans la mise en œuvre des obligations issues des lois relatives à la transition écologique de la restauration collective, et à accélérer la transformation des pratiques en matière d’alimentation durable.</a:t>
            </a:r>
          </a:p>
          <a:p>
            <a:r>
              <a:rPr lang="fr-FR" sz="2400" b="1">
                <a:solidFill>
                  <a:schemeClr val="accent5"/>
                </a:solidFill>
                <a:latin typeface="Bahnschrift"/>
              </a:rPr>
              <a:t>Périmètre </a:t>
            </a:r>
            <a:r>
              <a:rPr lang="fr-FR" sz="2400" b="1">
                <a:solidFill>
                  <a:schemeClr val="tx1"/>
                </a:solidFill>
                <a:latin typeface="Bahnschrift"/>
              </a:rPr>
              <a:t>: </a:t>
            </a:r>
            <a:r>
              <a:rPr lang="fr-FR" sz="2400">
                <a:solidFill>
                  <a:schemeClr val="tx1"/>
                </a:solidFill>
                <a:latin typeface="Bahnschrift"/>
              </a:rPr>
              <a:t>sanitaire uniquement, public comme privé</a:t>
            </a:r>
          </a:p>
          <a:p>
            <a:r>
              <a:rPr lang="fr-FR" sz="2400" b="1">
                <a:solidFill>
                  <a:schemeClr val="accent4"/>
                </a:solidFill>
                <a:latin typeface="Bahnschrift"/>
              </a:rPr>
              <a:t>Modalités financières</a:t>
            </a:r>
            <a:r>
              <a:rPr lang="fr-FR" sz="2400" b="1">
                <a:solidFill>
                  <a:schemeClr val="accent5"/>
                </a:solidFill>
                <a:latin typeface="Bahnschrift"/>
              </a:rPr>
              <a:t> </a:t>
            </a:r>
            <a:r>
              <a:rPr lang="fr-FR" sz="2400" b="1">
                <a:solidFill>
                  <a:schemeClr val="tx1"/>
                </a:solidFill>
                <a:latin typeface="Bahnschrift"/>
              </a:rPr>
              <a:t>: </a:t>
            </a:r>
            <a:r>
              <a:rPr lang="fr-FR" sz="2400">
                <a:solidFill>
                  <a:schemeClr val="tx1"/>
                </a:solidFill>
                <a:latin typeface="Bahnschrift"/>
              </a:rPr>
              <a:t>Enveloppe de </a:t>
            </a:r>
            <a:r>
              <a:rPr lang="fr-FR" sz="2400" b="1">
                <a:solidFill>
                  <a:schemeClr val="tx1"/>
                </a:solidFill>
                <a:latin typeface="Bahnschrift"/>
              </a:rPr>
              <a:t>1M€ </a:t>
            </a:r>
            <a:r>
              <a:rPr lang="fr-FR" sz="2400">
                <a:solidFill>
                  <a:schemeClr val="tx1"/>
                </a:solidFill>
                <a:latin typeface="Bahnschrift"/>
              </a:rPr>
              <a:t>à l’échelle nationale à se répartir entre les lauréats. Le financement pourra couvrir jusqu’à 60 % du coût total du projet.</a:t>
            </a:r>
          </a:p>
        </p:txBody>
      </p:sp>
      <p:pic>
        <p:nvPicPr>
          <p:cNvPr id="6" name="Image 5">
            <a:extLst>
              <a:ext uri="{FF2B5EF4-FFF2-40B4-BE49-F238E27FC236}">
                <a16:creationId xmlns:a16="http://schemas.microsoft.com/office/drawing/2014/main" id="{11D0BDF8-1F5E-EABD-A590-00AE0BBCF680}"/>
              </a:ext>
            </a:extLst>
          </p:cNvPr>
          <p:cNvPicPr>
            <a:picLocks noChangeAspect="1"/>
          </p:cNvPicPr>
          <p:nvPr/>
        </p:nvPicPr>
        <p:blipFill rotWithShape="1">
          <a:blip r:embed="rId3">
            <a:extLst>
              <a:ext uri="{28A0092B-C50C-407E-A947-70E740481C1C}">
                <a14:useLocalDpi xmlns:a14="http://schemas.microsoft.com/office/drawing/2010/main" val="0"/>
              </a:ext>
            </a:extLst>
          </a:blip>
          <a:srcRect l="36537" r="51115"/>
          <a:stretch>
            <a:fillRect/>
          </a:stretch>
        </p:blipFill>
        <p:spPr bwMode="auto">
          <a:xfrm>
            <a:off x="14330639" y="2341372"/>
            <a:ext cx="1559031" cy="1489464"/>
          </a:xfrm>
          <a:prstGeom prst="rect">
            <a:avLst/>
          </a:prstGeom>
          <a:noFill/>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9751DA50-375D-EB7B-AE3F-7BDA012DB548}"/>
              </a:ext>
            </a:extLst>
          </p:cNvPr>
          <p:cNvPicPr>
            <a:picLocks noChangeAspect="1"/>
          </p:cNvPicPr>
          <p:nvPr/>
        </p:nvPicPr>
        <p:blipFill rotWithShape="1">
          <a:blip r:embed="rId3">
            <a:extLst>
              <a:ext uri="{28A0092B-C50C-407E-A947-70E740481C1C}">
                <a14:useLocalDpi xmlns:a14="http://schemas.microsoft.com/office/drawing/2010/main" val="0"/>
              </a:ext>
            </a:extLst>
          </a:blip>
          <a:srcRect l="77786" r="8551"/>
          <a:stretch>
            <a:fillRect/>
          </a:stretch>
        </p:blipFill>
        <p:spPr bwMode="auto">
          <a:xfrm>
            <a:off x="12251845" y="2248839"/>
            <a:ext cx="1865923" cy="1611252"/>
          </a:xfrm>
          <a:prstGeom prst="rect">
            <a:avLst/>
          </a:prstGeom>
          <a:noFill/>
          <a:ln>
            <a:noFill/>
          </a:ln>
          <a:extLst>
            <a:ext uri="{53640926-AAD7-44D8-BBD7-CCE9431645EC}">
              <a14:shadowObscured xmlns:a14="http://schemas.microsoft.com/office/drawing/2010/main"/>
            </a:ext>
          </a:extLst>
        </p:spPr>
      </p:pic>
      <p:pic>
        <p:nvPicPr>
          <p:cNvPr id="12" name="Image 11">
            <a:extLst>
              <a:ext uri="{FF2B5EF4-FFF2-40B4-BE49-F238E27FC236}">
                <a16:creationId xmlns:a16="http://schemas.microsoft.com/office/drawing/2014/main" id="{B990C31C-C89B-3728-F33F-17F9691FB691}"/>
              </a:ext>
            </a:extLst>
          </p:cNvPr>
          <p:cNvPicPr>
            <a:picLocks noChangeAspect="1"/>
          </p:cNvPicPr>
          <p:nvPr/>
        </p:nvPicPr>
        <p:blipFill rotWithShape="1">
          <a:blip r:embed="rId3">
            <a:extLst>
              <a:ext uri="{28A0092B-C50C-407E-A947-70E740481C1C}">
                <a14:useLocalDpi xmlns:a14="http://schemas.microsoft.com/office/drawing/2010/main" val="0"/>
              </a:ext>
            </a:extLst>
          </a:blip>
          <a:srcRect l="9037" r="64602"/>
          <a:stretch>
            <a:fillRect/>
          </a:stretch>
        </p:blipFill>
        <p:spPr bwMode="auto">
          <a:xfrm>
            <a:off x="12366771" y="3625575"/>
            <a:ext cx="3530600" cy="1580071"/>
          </a:xfrm>
          <a:prstGeom prst="rect">
            <a:avLst/>
          </a:prstGeom>
          <a:noFill/>
          <a:ln>
            <a:noFill/>
          </a:ln>
          <a:extLst>
            <a:ext uri="{53640926-AAD7-44D8-BBD7-CCE9431645EC}">
              <a14:shadowObscured xmlns:a14="http://schemas.microsoft.com/office/drawing/2010/main"/>
            </a:ext>
          </a:extLst>
        </p:spPr>
      </p:pic>
      <p:pic>
        <p:nvPicPr>
          <p:cNvPr id="13" name="Image 12">
            <a:extLst>
              <a:ext uri="{FF2B5EF4-FFF2-40B4-BE49-F238E27FC236}">
                <a16:creationId xmlns:a16="http://schemas.microsoft.com/office/drawing/2014/main" id="{45F072E5-BA65-00AD-BC99-57DC60C5A51E}"/>
              </a:ext>
            </a:extLst>
          </p:cNvPr>
          <p:cNvPicPr>
            <a:picLocks noChangeAspect="1"/>
          </p:cNvPicPr>
          <p:nvPr/>
        </p:nvPicPr>
        <p:blipFill rotWithShape="1">
          <a:blip r:embed="rId3">
            <a:extLst>
              <a:ext uri="{28A0092B-C50C-407E-A947-70E740481C1C}">
                <a14:useLocalDpi xmlns:a14="http://schemas.microsoft.com/office/drawing/2010/main" val="0"/>
              </a:ext>
            </a:extLst>
          </a:blip>
          <a:srcRect l="9037" r="64602"/>
          <a:stretch>
            <a:fillRect/>
          </a:stretch>
        </p:blipFill>
        <p:spPr bwMode="auto">
          <a:xfrm>
            <a:off x="12352468" y="6331090"/>
            <a:ext cx="3530600" cy="1580071"/>
          </a:xfrm>
          <a:prstGeom prst="rect">
            <a:avLst/>
          </a:prstGeom>
          <a:noFill/>
          <a:ln>
            <a:noFill/>
          </a:ln>
          <a:extLst>
            <a:ext uri="{53640926-AAD7-44D8-BBD7-CCE9431645EC}">
              <a14:shadowObscured xmlns:a14="http://schemas.microsoft.com/office/drawing/2010/main"/>
            </a:ext>
          </a:extLst>
        </p:spPr>
      </p:pic>
      <p:sp>
        <p:nvSpPr>
          <p:cNvPr id="4" name="ZoneTexte 12">
            <a:extLst>
              <a:ext uri="{FF2B5EF4-FFF2-40B4-BE49-F238E27FC236}">
                <a16:creationId xmlns:a16="http://schemas.microsoft.com/office/drawing/2014/main" id="{674306AF-6682-57E2-9B81-6B880213919D}"/>
              </a:ext>
            </a:extLst>
          </p:cNvPr>
          <p:cNvSpPr txBox="1"/>
          <p:nvPr/>
        </p:nvSpPr>
        <p:spPr>
          <a:xfrm>
            <a:off x="381562" y="5070351"/>
            <a:ext cx="10179305" cy="584775"/>
          </a:xfrm>
          <a:prstGeom prst="rect">
            <a:avLst/>
          </a:prstGeom>
          <a:noFill/>
        </p:spPr>
        <p:txBody>
          <a:bodyPr wrap="square" lIns="91440" tIns="45720" rIns="91440" bIns="45720" anchor="t">
            <a:spAutoFit/>
          </a:bodyPr>
          <a:lstStyle/>
          <a:p>
            <a:r>
              <a:rPr lang="fr-FR" sz="3200" b="1" dirty="0">
                <a:solidFill>
                  <a:schemeClr val="accent4"/>
                </a:solidFill>
                <a:latin typeface="Bahnschrift"/>
              </a:rPr>
              <a:t>AAP Alimentation durable en établissement sanitaire</a:t>
            </a:r>
            <a:endParaRPr lang="en-US" dirty="0">
              <a:solidFill>
                <a:schemeClr val="accent4"/>
              </a:solidFill>
            </a:endParaRPr>
          </a:p>
        </p:txBody>
      </p:sp>
      <p:sp>
        <p:nvSpPr>
          <p:cNvPr id="7" name="ZoneTexte 12">
            <a:extLst>
              <a:ext uri="{FF2B5EF4-FFF2-40B4-BE49-F238E27FC236}">
                <a16:creationId xmlns:a16="http://schemas.microsoft.com/office/drawing/2014/main" id="{90C9BF61-4560-0F61-950E-1192E9B547C4}"/>
              </a:ext>
            </a:extLst>
          </p:cNvPr>
          <p:cNvSpPr txBox="1"/>
          <p:nvPr/>
        </p:nvSpPr>
        <p:spPr>
          <a:xfrm>
            <a:off x="381659" y="2468756"/>
            <a:ext cx="10179305" cy="584775"/>
          </a:xfrm>
          <a:prstGeom prst="rect">
            <a:avLst/>
          </a:prstGeom>
          <a:noFill/>
        </p:spPr>
        <p:txBody>
          <a:bodyPr wrap="square" lIns="91440" tIns="45720" rIns="91440" bIns="45720" anchor="t">
            <a:spAutoFit/>
          </a:bodyPr>
          <a:lstStyle/>
          <a:p>
            <a:r>
              <a:rPr lang="fr-FR" sz="3200" b="1" dirty="0">
                <a:solidFill>
                  <a:schemeClr val="accent4"/>
                </a:solidFill>
                <a:latin typeface="Bahnschrift"/>
              </a:rPr>
              <a:t>AMI CTEES 2ème vague</a:t>
            </a:r>
            <a:endParaRPr lang="en-US" dirty="0"/>
          </a:p>
        </p:txBody>
      </p:sp>
    </p:spTree>
    <p:extLst>
      <p:ext uri="{BB962C8B-B14F-4D97-AF65-F5344CB8AC3E}">
        <p14:creationId xmlns:p14="http://schemas.microsoft.com/office/powerpoint/2010/main" val="3336336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0296010" y="2336800"/>
            <a:ext cx="5495533" cy="6656583"/>
          </a:xfrm>
          <a:prstGeom prst="rect">
            <a:avLst/>
          </a:prstGeom>
          <a:solidFill>
            <a:srgbClr val="FFE8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36122" y="2336800"/>
            <a:ext cx="5495533" cy="6656583"/>
          </a:xfrm>
          <a:prstGeom prst="rect">
            <a:avLst/>
          </a:prstGeom>
          <a:solidFill>
            <a:srgbClr val="FFE8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5866A28-43E5-4677-96C9-C1ADEF03C2E8}"/>
              </a:ext>
            </a:extLst>
          </p:cNvPr>
          <p:cNvSpPr>
            <a:spLocks noGrp="1"/>
          </p:cNvSpPr>
          <p:nvPr>
            <p:ph type="title"/>
          </p:nvPr>
        </p:nvSpPr>
        <p:spPr>
          <a:xfrm>
            <a:off x="673768" y="341465"/>
            <a:ext cx="14534815" cy="1868334"/>
          </a:xfrm>
        </p:spPr>
        <p:txBody>
          <a:bodyPr/>
          <a:lstStyle/>
          <a:p>
            <a:r>
              <a:rPr lang="fr-FR" dirty="0">
                <a:latin typeface="Bahnschrift" panose="020B0502040204020203" pitchFamily="34" charset="0"/>
              </a:rPr>
              <a:t>Toute notre actualité</a:t>
            </a:r>
          </a:p>
        </p:txBody>
      </p:sp>
      <p:pic>
        <p:nvPicPr>
          <p:cNvPr id="9" name="Image 8">
            <a:extLst>
              <a:ext uri="{FF2B5EF4-FFF2-40B4-BE49-F238E27FC236}">
                <a16:creationId xmlns:a16="http://schemas.microsoft.com/office/drawing/2014/main" id="{77640AC1-6C64-40FA-BA41-106B5504BDE3}"/>
              </a:ext>
            </a:extLst>
          </p:cNvPr>
          <p:cNvPicPr>
            <a:picLocks noChangeAspect="1"/>
          </p:cNvPicPr>
          <p:nvPr/>
        </p:nvPicPr>
        <p:blipFill>
          <a:blip r:embed="rId3"/>
          <a:stretch>
            <a:fillRect/>
          </a:stretch>
        </p:blipFill>
        <p:spPr>
          <a:xfrm>
            <a:off x="11428456" y="5012975"/>
            <a:ext cx="3120943" cy="3211890"/>
          </a:xfrm>
          <a:prstGeom prst="rect">
            <a:avLst/>
          </a:prstGeom>
        </p:spPr>
      </p:pic>
      <p:pic>
        <p:nvPicPr>
          <p:cNvPr id="15" name="Image 14">
            <a:extLst>
              <a:ext uri="{FF2B5EF4-FFF2-40B4-BE49-F238E27FC236}">
                <a16:creationId xmlns:a16="http://schemas.microsoft.com/office/drawing/2014/main" id="{93E265D1-A44C-4ECD-9EF4-7BD74B63B5CA}"/>
              </a:ext>
            </a:extLst>
          </p:cNvPr>
          <p:cNvPicPr>
            <a:picLocks noChangeAspect="1"/>
          </p:cNvPicPr>
          <p:nvPr/>
        </p:nvPicPr>
        <p:blipFill>
          <a:blip r:embed="rId4"/>
          <a:stretch>
            <a:fillRect/>
          </a:stretch>
        </p:blipFill>
        <p:spPr>
          <a:xfrm>
            <a:off x="647941" y="5661661"/>
            <a:ext cx="5071893" cy="1914518"/>
          </a:xfrm>
          <a:prstGeom prst="rect">
            <a:avLst/>
          </a:prstGeom>
        </p:spPr>
      </p:pic>
      <p:pic>
        <p:nvPicPr>
          <p:cNvPr id="4100" name="Picture 4" descr="Marketplaces : la plateforme de LinkedIn dédiée aux freelances">
            <a:extLst>
              <a:ext uri="{FF2B5EF4-FFF2-40B4-BE49-F238E27FC236}">
                <a16:creationId xmlns:a16="http://schemas.microsoft.com/office/drawing/2014/main" id="{EB67AA46-34D6-4EC1-8970-A4701F1107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136" y="4473158"/>
            <a:ext cx="3261610" cy="2038506"/>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6E11B438-F94A-47E5-98B0-2E599544215D}"/>
              </a:ext>
            </a:extLst>
          </p:cNvPr>
          <p:cNvSpPr txBox="1"/>
          <p:nvPr/>
        </p:nvSpPr>
        <p:spPr>
          <a:xfrm>
            <a:off x="6572136" y="6219277"/>
            <a:ext cx="3083392" cy="584775"/>
          </a:xfrm>
          <a:prstGeom prst="rect">
            <a:avLst/>
          </a:prstGeom>
          <a:noFill/>
          <a:ln w="28575">
            <a:solidFill>
              <a:schemeClr val="tx1"/>
            </a:solidFill>
          </a:ln>
        </p:spPr>
        <p:txBody>
          <a:bodyPr wrap="square">
            <a:spAutoFit/>
          </a:bodyPr>
          <a:lstStyle/>
          <a:p>
            <a:pPr algn="ctr"/>
            <a:r>
              <a:rPr lang="fr-FR" sz="3200" b="1" dirty="0">
                <a:solidFill>
                  <a:schemeClr val="accent4"/>
                </a:solidFill>
                <a:latin typeface="Bahnschrift" panose="020B0502040204020203" pitchFamily="34" charset="0"/>
              </a:rPr>
              <a:t>Abonnez-vous</a:t>
            </a:r>
            <a:endParaRPr lang="fr-FR" sz="3200" dirty="0">
              <a:latin typeface="Bahnschrift" panose="020B0502040204020203" pitchFamily="34" charset="0"/>
            </a:endParaRPr>
          </a:p>
        </p:txBody>
      </p:sp>
      <p:pic>
        <p:nvPicPr>
          <p:cNvPr id="3" name="Image 2"/>
          <p:cNvPicPr>
            <a:picLocks noChangeAspect="1"/>
          </p:cNvPicPr>
          <p:nvPr/>
        </p:nvPicPr>
        <p:blipFill>
          <a:blip r:embed="rId6"/>
          <a:stretch>
            <a:fillRect/>
          </a:stretch>
        </p:blipFill>
        <p:spPr>
          <a:xfrm>
            <a:off x="7096927" y="2757281"/>
            <a:ext cx="2029638" cy="2029638"/>
          </a:xfrm>
          <a:prstGeom prst="rect">
            <a:avLst/>
          </a:prstGeom>
        </p:spPr>
      </p:pic>
      <p:sp>
        <p:nvSpPr>
          <p:cNvPr id="11" name="ZoneTexte 10">
            <a:extLst>
              <a:ext uri="{FF2B5EF4-FFF2-40B4-BE49-F238E27FC236}">
                <a16:creationId xmlns:a16="http://schemas.microsoft.com/office/drawing/2014/main" id="{C0A7D8EF-8576-413F-B004-85FE38A261A5}"/>
              </a:ext>
            </a:extLst>
          </p:cNvPr>
          <p:cNvSpPr txBox="1"/>
          <p:nvPr/>
        </p:nvSpPr>
        <p:spPr>
          <a:xfrm>
            <a:off x="784200" y="3878978"/>
            <a:ext cx="4799374" cy="1815882"/>
          </a:xfrm>
          <a:prstGeom prst="rect">
            <a:avLst/>
          </a:prstGeom>
          <a:noFill/>
        </p:spPr>
        <p:txBody>
          <a:bodyPr wrap="square">
            <a:spAutoFit/>
          </a:bodyPr>
          <a:lstStyle/>
          <a:p>
            <a:pPr algn="ctr"/>
            <a:r>
              <a:rPr lang="fr-FR" sz="3200" b="1" dirty="0">
                <a:solidFill>
                  <a:schemeClr val="accent2"/>
                </a:solidFill>
                <a:latin typeface="Bahnschrift" panose="020B0502040204020203" pitchFamily="34" charset="0"/>
              </a:rPr>
              <a:t>Site internet FHF PACA :</a:t>
            </a:r>
          </a:p>
          <a:p>
            <a:pPr algn="ctr"/>
            <a:r>
              <a:rPr lang="fr-FR" sz="2000" dirty="0">
                <a:solidFill>
                  <a:schemeClr val="accent2"/>
                </a:solidFill>
                <a:latin typeface="Bahnschrift" panose="020B0502040204020203" pitchFamily="34" charset="0"/>
                <a:hlinkClick r:id="rId7"/>
              </a:rPr>
              <a:t>https://fhf-paca.fr/actions/reseau-des-conseillers-en-transition-energetique-et-ecologique-en-sante</a:t>
            </a:r>
            <a:endParaRPr lang="fr-FR" sz="2000" dirty="0">
              <a:solidFill>
                <a:schemeClr val="accent2"/>
              </a:solidFill>
              <a:latin typeface="Bahnschrift" panose="020B0502040204020203" pitchFamily="34" charset="0"/>
            </a:endParaRPr>
          </a:p>
          <a:p>
            <a:pPr algn="ctr"/>
            <a:endParaRPr lang="fr-FR" sz="2000" b="1" dirty="0">
              <a:solidFill>
                <a:schemeClr val="accent2"/>
              </a:solidFill>
              <a:latin typeface="Bahnschrift" panose="020B0502040204020203" pitchFamily="34" charset="0"/>
            </a:endParaRPr>
          </a:p>
        </p:txBody>
      </p:sp>
      <p:sp>
        <p:nvSpPr>
          <p:cNvPr id="16" name="ZoneTexte 15">
            <a:extLst>
              <a:ext uri="{FF2B5EF4-FFF2-40B4-BE49-F238E27FC236}">
                <a16:creationId xmlns:a16="http://schemas.microsoft.com/office/drawing/2014/main" id="{C0A7D8EF-8576-413F-B004-85FE38A261A5}"/>
              </a:ext>
            </a:extLst>
          </p:cNvPr>
          <p:cNvSpPr txBox="1"/>
          <p:nvPr/>
        </p:nvSpPr>
        <p:spPr>
          <a:xfrm>
            <a:off x="10605263" y="3878978"/>
            <a:ext cx="4767330" cy="1938992"/>
          </a:xfrm>
          <a:prstGeom prst="rect">
            <a:avLst/>
          </a:prstGeom>
          <a:noFill/>
        </p:spPr>
        <p:txBody>
          <a:bodyPr wrap="square">
            <a:spAutoFit/>
          </a:bodyPr>
          <a:lstStyle/>
          <a:p>
            <a:pPr algn="ctr"/>
            <a:r>
              <a:rPr lang="fr-FR" sz="3200" b="1" dirty="0">
                <a:solidFill>
                  <a:schemeClr val="accent2"/>
                </a:solidFill>
                <a:latin typeface="Bahnschrift" panose="020B0502040204020203" pitchFamily="34" charset="0"/>
              </a:rPr>
              <a:t>Site internet ARS PACA : </a:t>
            </a:r>
            <a:r>
              <a:rPr lang="fr-FR" sz="2000" dirty="0">
                <a:solidFill>
                  <a:schemeClr val="tx1"/>
                </a:solidFill>
                <a:latin typeface="Bahnschrift" panose="020B0502040204020203" pitchFamily="34" charset="0"/>
                <a:hlinkClick r:id="rId8">
                  <a:extLst>
                    <a:ext uri="{A12FA001-AC4F-418D-AE19-62706E023703}">
                      <ahyp:hlinkClr xmlns:ahyp="http://schemas.microsoft.com/office/drawing/2018/hyperlinkcolor" val="tx"/>
                    </a:ext>
                  </a:extLst>
                </a:hlinkClick>
              </a:rPr>
              <a:t>https://www.paca.ars.sante.fr/</a:t>
            </a:r>
            <a:endParaRPr lang="fr-FR" sz="2000" dirty="0">
              <a:solidFill>
                <a:schemeClr val="tx1"/>
              </a:solidFill>
              <a:latin typeface="Bahnschrift" panose="020B0502040204020203" pitchFamily="34" charset="0"/>
            </a:endParaRPr>
          </a:p>
          <a:p>
            <a:endParaRPr lang="fr-FR" sz="3200" b="1" dirty="0">
              <a:solidFill>
                <a:schemeClr val="accent2"/>
              </a:solidFill>
              <a:latin typeface="Bahnschrift" panose="020B0502040204020203" pitchFamily="34" charset="0"/>
            </a:endParaRPr>
          </a:p>
          <a:p>
            <a:endParaRPr lang="fr-FR" sz="3200" b="1" dirty="0">
              <a:solidFill>
                <a:schemeClr val="accent2"/>
              </a:solidFill>
              <a:latin typeface="Bahnschrift" panose="020B0502040204020203" pitchFamily="34" charset="0"/>
            </a:endParaRPr>
          </a:p>
        </p:txBody>
      </p:sp>
      <p:sp>
        <p:nvSpPr>
          <p:cNvPr id="19" name="ZoneTexte 18">
            <a:extLst>
              <a:ext uri="{FF2B5EF4-FFF2-40B4-BE49-F238E27FC236}">
                <a16:creationId xmlns:a16="http://schemas.microsoft.com/office/drawing/2014/main" id="{C0A7D8EF-8576-413F-B004-85FE38A261A5}"/>
              </a:ext>
            </a:extLst>
          </p:cNvPr>
          <p:cNvSpPr txBox="1"/>
          <p:nvPr/>
        </p:nvSpPr>
        <p:spPr>
          <a:xfrm>
            <a:off x="6543026" y="7050278"/>
            <a:ext cx="3290719" cy="1938992"/>
          </a:xfrm>
          <a:prstGeom prst="rect">
            <a:avLst/>
          </a:prstGeom>
          <a:noFill/>
        </p:spPr>
        <p:txBody>
          <a:bodyPr wrap="square">
            <a:spAutoFit/>
          </a:bodyPr>
          <a:lstStyle/>
          <a:p>
            <a:pPr algn="ctr"/>
            <a:r>
              <a:rPr lang="fr-FR" sz="2000" dirty="0">
                <a:solidFill>
                  <a:schemeClr val="accent2"/>
                </a:solidFill>
                <a:latin typeface="Bahnschrift" panose="020B0502040204020203" pitchFamily="34" charset="0"/>
              </a:rPr>
              <a:t>Réseau transition énergétique et écologique en santé Provence-Alpes-Côte d’Azur et Corse</a:t>
            </a:r>
            <a:endParaRPr lang="fr-FR" sz="1400" dirty="0">
              <a:solidFill>
                <a:schemeClr val="tx1"/>
              </a:solidFill>
              <a:latin typeface="Bahnschrift" panose="020B0502040204020203" pitchFamily="34" charset="0"/>
            </a:endParaRPr>
          </a:p>
          <a:p>
            <a:pPr algn="ctr"/>
            <a:endParaRPr lang="fr-FR" sz="2000" dirty="0">
              <a:solidFill>
                <a:schemeClr val="accent2"/>
              </a:solidFill>
              <a:latin typeface="Bahnschrift" panose="020B0502040204020203" pitchFamily="34" charset="0"/>
            </a:endParaRPr>
          </a:p>
          <a:p>
            <a:pPr algn="ctr"/>
            <a:endParaRPr lang="fr-FR" sz="2000" dirty="0">
              <a:solidFill>
                <a:schemeClr val="accent2"/>
              </a:solidFill>
              <a:latin typeface="Bahnschrift" panose="020B0502040204020203" pitchFamily="34" charset="0"/>
            </a:endParaRPr>
          </a:p>
        </p:txBody>
      </p:sp>
    </p:spTree>
    <p:extLst>
      <p:ext uri="{BB962C8B-B14F-4D97-AF65-F5344CB8AC3E}">
        <p14:creationId xmlns:p14="http://schemas.microsoft.com/office/powerpoint/2010/main" val="306711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608B25-83CD-82AA-8C35-B33EDB1683B5}"/>
              </a:ext>
            </a:extLst>
          </p:cNvPr>
          <p:cNvSpPr/>
          <p:nvPr/>
        </p:nvSpPr>
        <p:spPr>
          <a:xfrm>
            <a:off x="333829" y="217714"/>
            <a:ext cx="15718971" cy="12627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A4381D7D-5E79-1216-4615-42BC35A6AF85}"/>
              </a:ext>
            </a:extLst>
          </p:cNvPr>
          <p:cNvSpPr>
            <a:spLocks noGrp="1"/>
          </p:cNvSpPr>
          <p:nvPr>
            <p:ph type="title"/>
          </p:nvPr>
        </p:nvSpPr>
        <p:spPr/>
        <p:txBody>
          <a:bodyPr/>
          <a:lstStyle/>
          <a:p>
            <a:endParaRPr lang="fr-FR"/>
          </a:p>
        </p:txBody>
      </p:sp>
      <p:pic>
        <p:nvPicPr>
          <p:cNvPr id="9" name="Image 8">
            <a:extLst>
              <a:ext uri="{FF2B5EF4-FFF2-40B4-BE49-F238E27FC236}">
                <a16:creationId xmlns:a16="http://schemas.microsoft.com/office/drawing/2014/main" id="{495A5A9C-F6BF-822A-23C4-1BE0AD7C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458"/>
            <a:ext cx="16256000" cy="9245598"/>
          </a:xfrm>
          <a:prstGeom prst="rect">
            <a:avLst/>
          </a:prstGeom>
        </p:spPr>
      </p:pic>
    </p:spTree>
    <p:extLst>
      <p:ext uri="{BB962C8B-B14F-4D97-AF65-F5344CB8AC3E}">
        <p14:creationId xmlns:p14="http://schemas.microsoft.com/office/powerpoint/2010/main" val="151865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8495-DE78-C8FF-21D1-E618C5BE086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CFCE04C-1113-C12A-B996-8BB63587A956}"/>
              </a:ext>
            </a:extLst>
          </p:cNvPr>
          <p:cNvSpPr>
            <a:spLocks noGrp="1"/>
          </p:cNvSpPr>
          <p:nvPr>
            <p:ph type="title"/>
          </p:nvPr>
        </p:nvSpPr>
        <p:spPr/>
        <p:txBody>
          <a:bodyPr/>
          <a:lstStyle/>
          <a:p>
            <a:r>
              <a:rPr lang="fr-FR" dirty="0"/>
              <a:t>Indicateurs régionaux</a:t>
            </a:r>
          </a:p>
        </p:txBody>
      </p:sp>
    </p:spTree>
    <p:extLst>
      <p:ext uri="{BB962C8B-B14F-4D97-AF65-F5344CB8AC3E}">
        <p14:creationId xmlns:p14="http://schemas.microsoft.com/office/powerpoint/2010/main" val="248156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llipse 30"/>
          <p:cNvSpPr/>
          <p:nvPr/>
        </p:nvSpPr>
        <p:spPr>
          <a:xfrm>
            <a:off x="6634103" y="4722400"/>
            <a:ext cx="3031308" cy="2658553"/>
          </a:xfrm>
          <a:prstGeom prst="ellipse">
            <a:avLst/>
          </a:prstGeom>
          <a:solidFill>
            <a:schemeClr val="accent6">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54657" y="1704196"/>
            <a:ext cx="2564921" cy="369332"/>
          </a:xfrm>
          <a:prstGeom prst="rect">
            <a:avLst/>
          </a:prstGeom>
          <a:noFill/>
        </p:spPr>
        <p:txBody>
          <a:bodyPr wrap="square" rtlCol="0">
            <a:spAutoFit/>
          </a:bodyPr>
          <a:lstStyle/>
          <a:p>
            <a:endParaRPr lang="fr-FR" dirty="0"/>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775" y="2285594"/>
            <a:ext cx="1027079" cy="1027079"/>
          </a:xfrm>
          <a:prstGeom prst="rect">
            <a:avLst/>
          </a:prstGeom>
        </p:spPr>
      </p:pic>
      <p:sp>
        <p:nvSpPr>
          <p:cNvPr id="15" name="ZoneTexte 14"/>
          <p:cNvSpPr txBox="1"/>
          <p:nvPr/>
        </p:nvSpPr>
        <p:spPr>
          <a:xfrm>
            <a:off x="6854956" y="3263081"/>
            <a:ext cx="2534379" cy="1138773"/>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640</a:t>
            </a:r>
            <a:r>
              <a:rPr lang="fr-FR" dirty="0">
                <a:solidFill>
                  <a:srgbClr val="92D050"/>
                </a:solidFill>
                <a:latin typeface="Bahnschrift" panose="020B0502040204020203" pitchFamily="34" charset="0"/>
                <a:cs typeface="Arial" panose="020B0604020202020204" pitchFamily="34" charset="0"/>
              </a:rPr>
              <a:t> </a:t>
            </a:r>
          </a:p>
          <a:p>
            <a:pPr algn="ctr"/>
            <a:r>
              <a:rPr lang="fr-FR" dirty="0">
                <a:solidFill>
                  <a:srgbClr val="92D050"/>
                </a:solidFill>
                <a:latin typeface="Bahnschrift" panose="020B0502040204020203" pitchFamily="34" charset="0"/>
                <a:cs typeface="Arial" panose="020B0604020202020204" pitchFamily="34" charset="0"/>
              </a:rPr>
              <a:t>Établissements</a:t>
            </a:r>
          </a:p>
          <a:p>
            <a:pPr algn="ctr"/>
            <a:r>
              <a:rPr lang="fr-FR" i="1" dirty="0">
                <a:solidFill>
                  <a:srgbClr val="92D050"/>
                </a:solidFill>
                <a:latin typeface="Bahnschrift" panose="020B0502040204020203" pitchFamily="34" charset="0"/>
                <a:cs typeface="Arial" panose="020B0604020202020204" pitchFamily="34" charset="0"/>
              </a:rPr>
              <a:t>(vs 502 en 2024)</a:t>
            </a:r>
          </a:p>
        </p:txBody>
      </p:sp>
      <p:sp>
        <p:nvSpPr>
          <p:cNvPr id="16" name="ZoneTexte 15"/>
          <p:cNvSpPr txBox="1"/>
          <p:nvPr/>
        </p:nvSpPr>
        <p:spPr>
          <a:xfrm>
            <a:off x="2654320" y="3583630"/>
            <a:ext cx="2722404" cy="1138773"/>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170</a:t>
            </a:r>
          </a:p>
          <a:p>
            <a:pPr algn="ctr"/>
            <a:r>
              <a:rPr lang="fr-FR" dirty="0">
                <a:solidFill>
                  <a:srgbClr val="92D050"/>
                </a:solidFill>
                <a:latin typeface="Bahnschrift" panose="020B0502040204020203" pitchFamily="34" charset="0"/>
                <a:cs typeface="Arial" panose="020B0604020202020204" pitchFamily="34" charset="0"/>
              </a:rPr>
              <a:t>Entités juridiques</a:t>
            </a:r>
          </a:p>
          <a:p>
            <a:pPr algn="ctr"/>
            <a:r>
              <a:rPr lang="fr-FR" i="1" dirty="0">
                <a:solidFill>
                  <a:srgbClr val="92D050"/>
                </a:solidFill>
                <a:latin typeface="Bahnschrift" panose="020B0502040204020203" pitchFamily="34" charset="0"/>
                <a:cs typeface="Arial" panose="020B0604020202020204" pitchFamily="34" charset="0"/>
              </a:rPr>
              <a:t>(vs 111 en 2024)</a:t>
            </a: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181" y="2632951"/>
            <a:ext cx="950679" cy="950679"/>
          </a:xfrm>
          <a:prstGeom prst="rect">
            <a:avLst/>
          </a:prstGeom>
        </p:spPr>
      </p:pic>
      <p:sp>
        <p:nvSpPr>
          <p:cNvPr id="19" name="ZoneTexte 18"/>
          <p:cNvSpPr txBox="1"/>
          <p:nvPr/>
        </p:nvSpPr>
        <p:spPr>
          <a:xfrm>
            <a:off x="10759030" y="3521897"/>
            <a:ext cx="2534379" cy="1138773"/>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28 431</a:t>
            </a:r>
          </a:p>
          <a:p>
            <a:pPr algn="ctr"/>
            <a:r>
              <a:rPr lang="fr-FR" dirty="0">
                <a:solidFill>
                  <a:srgbClr val="92D050"/>
                </a:solidFill>
                <a:latin typeface="Bahnschrift" panose="020B0502040204020203" pitchFamily="34" charset="0"/>
                <a:cs typeface="Arial" panose="020B0604020202020204" pitchFamily="34" charset="0"/>
              </a:rPr>
              <a:t>Lits et places</a:t>
            </a:r>
          </a:p>
          <a:p>
            <a:pPr algn="ctr"/>
            <a:r>
              <a:rPr lang="fr-FR" i="1" dirty="0">
                <a:solidFill>
                  <a:srgbClr val="92D050"/>
                </a:solidFill>
                <a:latin typeface="Bahnschrift" panose="020B0502040204020203" pitchFamily="34" charset="0"/>
                <a:cs typeface="Arial" panose="020B0604020202020204" pitchFamily="34" charset="0"/>
              </a:rPr>
              <a:t>(vs 24 658 en 2024)</a:t>
            </a:r>
          </a:p>
        </p:txBody>
      </p:sp>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7648" y="4791297"/>
            <a:ext cx="1064220" cy="1064220"/>
          </a:xfrm>
          <a:prstGeom prst="rect">
            <a:avLst/>
          </a:prstGeom>
        </p:spPr>
      </p:pic>
      <p:sp>
        <p:nvSpPr>
          <p:cNvPr id="21" name="ZoneTexte 20"/>
          <p:cNvSpPr txBox="1"/>
          <p:nvPr/>
        </p:nvSpPr>
        <p:spPr>
          <a:xfrm>
            <a:off x="6746799" y="5799888"/>
            <a:ext cx="2722404" cy="1138773"/>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16</a:t>
            </a:r>
          </a:p>
          <a:p>
            <a:pPr algn="ctr"/>
            <a:r>
              <a:rPr lang="fr-FR" dirty="0">
                <a:solidFill>
                  <a:srgbClr val="92D050"/>
                </a:solidFill>
                <a:latin typeface="Bahnschrift" panose="020B0502040204020203" pitchFamily="34" charset="0"/>
                <a:cs typeface="Arial" panose="020B0604020202020204" pitchFamily="34" charset="0"/>
              </a:rPr>
              <a:t>CTEES et coordo</a:t>
            </a:r>
          </a:p>
          <a:p>
            <a:pPr algn="ctr"/>
            <a:r>
              <a:rPr lang="fr-FR" i="1" dirty="0">
                <a:solidFill>
                  <a:srgbClr val="92D050"/>
                </a:solidFill>
                <a:latin typeface="Bahnschrift" panose="020B0502040204020203" pitchFamily="34" charset="0"/>
                <a:cs typeface="Arial" panose="020B0604020202020204" pitchFamily="34" charset="0"/>
              </a:rPr>
              <a:t>(vs 13 en 2024)</a:t>
            </a:r>
          </a:p>
        </p:txBody>
      </p:sp>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5447" y="4973980"/>
            <a:ext cx="1050701" cy="1050701"/>
          </a:xfrm>
          <a:prstGeom prst="rect">
            <a:avLst/>
          </a:prstGeom>
        </p:spPr>
      </p:pic>
      <p:sp>
        <p:nvSpPr>
          <p:cNvPr id="23" name="ZoneTexte 22"/>
          <p:cNvSpPr txBox="1"/>
          <p:nvPr/>
        </p:nvSpPr>
        <p:spPr>
          <a:xfrm>
            <a:off x="11984583" y="6024681"/>
            <a:ext cx="2712427" cy="1138773"/>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3 278 860</a:t>
            </a:r>
          </a:p>
          <a:p>
            <a:pPr algn="ctr"/>
            <a:r>
              <a:rPr lang="fr-FR" dirty="0">
                <a:solidFill>
                  <a:srgbClr val="92D050"/>
                </a:solidFill>
                <a:latin typeface="Bahnschrift" panose="020B0502040204020203" pitchFamily="34" charset="0"/>
                <a:cs typeface="Arial" panose="020B0604020202020204" pitchFamily="34" charset="0"/>
              </a:rPr>
              <a:t>m² identifiés</a:t>
            </a:r>
          </a:p>
          <a:p>
            <a:pPr algn="ctr"/>
            <a:r>
              <a:rPr lang="fr-FR" i="1" dirty="0">
                <a:solidFill>
                  <a:srgbClr val="92D050"/>
                </a:solidFill>
                <a:latin typeface="Bahnschrift" panose="020B0502040204020203" pitchFamily="34" charset="0"/>
                <a:cs typeface="Arial" panose="020B0604020202020204" pitchFamily="34" charset="0"/>
              </a:rPr>
              <a:t>(vs 2 294 579 en 2024)</a:t>
            </a:r>
          </a:p>
        </p:txBody>
      </p:sp>
      <p:pic>
        <p:nvPicPr>
          <p:cNvPr id="24" name="Imag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344" y="4719245"/>
            <a:ext cx="1050701" cy="1050701"/>
          </a:xfrm>
          <a:prstGeom prst="rect">
            <a:avLst/>
          </a:prstGeom>
        </p:spPr>
      </p:pic>
      <p:sp>
        <p:nvSpPr>
          <p:cNvPr id="25" name="ZoneTexte 24"/>
          <p:cNvSpPr txBox="1"/>
          <p:nvPr/>
        </p:nvSpPr>
        <p:spPr>
          <a:xfrm>
            <a:off x="453670" y="5756694"/>
            <a:ext cx="3224539" cy="2893100"/>
          </a:xfrm>
          <a:prstGeom prst="rect">
            <a:avLst/>
          </a:prstGeom>
          <a:noFill/>
        </p:spPr>
        <p:txBody>
          <a:bodyPr wrap="square" rtlCol="0">
            <a:spAutoFit/>
          </a:bodyPr>
          <a:lstStyle/>
          <a:p>
            <a:pPr algn="ctr"/>
            <a:r>
              <a:rPr lang="fr-FR" sz="3200" b="1" dirty="0">
                <a:solidFill>
                  <a:srgbClr val="92D050"/>
                </a:solidFill>
                <a:latin typeface="Bahnschrift" panose="020B0502040204020203" pitchFamily="34" charset="0"/>
                <a:cs typeface="Arial" panose="020B0604020202020204" pitchFamily="34" charset="0"/>
              </a:rPr>
              <a:t>458</a:t>
            </a:r>
          </a:p>
          <a:p>
            <a:pPr algn="ctr"/>
            <a:r>
              <a:rPr lang="fr-FR" dirty="0">
                <a:solidFill>
                  <a:srgbClr val="92D050"/>
                </a:solidFill>
                <a:latin typeface="Bahnschrift" panose="020B0502040204020203" pitchFamily="34" charset="0"/>
                <a:cs typeface="Arial" panose="020B0604020202020204" pitchFamily="34" charset="0"/>
              </a:rPr>
              <a:t>GWh recensés en 2025 </a:t>
            </a:r>
            <a:r>
              <a:rPr lang="fr-FR" i="1" dirty="0">
                <a:solidFill>
                  <a:srgbClr val="92D050"/>
                </a:solidFill>
                <a:latin typeface="Bahnschrift" panose="020B0502040204020203" pitchFamily="34" charset="0"/>
                <a:cs typeface="Arial" panose="020B0604020202020204" pitchFamily="34" charset="0"/>
              </a:rPr>
              <a:t>(vs 383GWh en 2024)</a:t>
            </a:r>
            <a:r>
              <a:rPr lang="fr-FR" dirty="0">
                <a:solidFill>
                  <a:srgbClr val="92D050"/>
                </a:solidFill>
                <a:latin typeface="Bahnschrift" panose="020B0502040204020203" pitchFamily="34" charset="0"/>
                <a:cs typeface="Arial" panose="020B0604020202020204" pitchFamily="34" charset="0"/>
              </a:rPr>
              <a:t>, </a:t>
            </a:r>
          </a:p>
          <a:p>
            <a:pPr algn="ctr"/>
            <a:r>
              <a:rPr lang="fr-FR" dirty="0">
                <a:solidFill>
                  <a:srgbClr val="92D050"/>
                </a:solidFill>
                <a:latin typeface="Bahnschrift" panose="020B0502040204020203" pitchFamily="34" charset="0"/>
                <a:cs typeface="Arial" panose="020B0604020202020204" pitchFamily="34" charset="0"/>
              </a:rPr>
              <a:t>dont </a:t>
            </a:r>
            <a:r>
              <a:rPr lang="fr-FR" sz="2800" b="1" dirty="0">
                <a:solidFill>
                  <a:srgbClr val="92D050"/>
                </a:solidFill>
                <a:latin typeface="Bahnschrift" panose="020B0502040204020203" pitchFamily="34" charset="0"/>
                <a:cs typeface="Arial" panose="020B0604020202020204" pitchFamily="34" charset="0"/>
              </a:rPr>
              <a:t>51% </a:t>
            </a:r>
            <a:r>
              <a:rPr lang="fr-FR" sz="2000" dirty="0">
                <a:solidFill>
                  <a:srgbClr val="92D050"/>
                </a:solidFill>
                <a:latin typeface="Bahnschrift" panose="020B0502040204020203" pitchFamily="34" charset="0"/>
                <a:cs typeface="Arial" panose="020B0604020202020204" pitchFamily="34" charset="0"/>
              </a:rPr>
              <a:t>d’électricité</a:t>
            </a:r>
          </a:p>
          <a:p>
            <a:pPr algn="ctr"/>
            <a:r>
              <a:rPr lang="fr-FR" sz="2800" b="1" dirty="0">
                <a:solidFill>
                  <a:srgbClr val="92D050"/>
                </a:solidFill>
                <a:latin typeface="Bahnschrift" panose="020B0502040204020203" pitchFamily="34" charset="0"/>
                <a:cs typeface="Arial" panose="020B0604020202020204" pitchFamily="34" charset="0"/>
              </a:rPr>
              <a:t>31% </a:t>
            </a:r>
            <a:r>
              <a:rPr lang="fr-FR" sz="2000" dirty="0">
                <a:solidFill>
                  <a:srgbClr val="92D050"/>
                </a:solidFill>
                <a:latin typeface="Bahnschrift" panose="020B0502040204020203" pitchFamily="34" charset="0"/>
                <a:cs typeface="Arial" panose="020B0604020202020204" pitchFamily="34" charset="0"/>
              </a:rPr>
              <a:t>de gaz</a:t>
            </a:r>
          </a:p>
          <a:p>
            <a:pPr algn="ctr"/>
            <a:r>
              <a:rPr lang="fr-FR" sz="2800" b="1" dirty="0">
                <a:solidFill>
                  <a:srgbClr val="92D050"/>
                </a:solidFill>
                <a:latin typeface="Bahnschrift" panose="020B0502040204020203" pitchFamily="34" charset="0"/>
                <a:cs typeface="Arial" panose="020B0604020202020204" pitchFamily="34" charset="0"/>
              </a:rPr>
              <a:t>1% </a:t>
            </a:r>
            <a:r>
              <a:rPr lang="fr-FR" sz="2000" dirty="0">
                <a:solidFill>
                  <a:srgbClr val="92D050"/>
                </a:solidFill>
                <a:latin typeface="Bahnschrift" panose="020B0502040204020203" pitchFamily="34" charset="0"/>
                <a:cs typeface="Arial" panose="020B0604020202020204" pitchFamily="34" charset="0"/>
              </a:rPr>
              <a:t>géothermie</a:t>
            </a:r>
          </a:p>
          <a:p>
            <a:pPr algn="ctr"/>
            <a:r>
              <a:rPr lang="fr-FR" sz="2800" b="1" dirty="0">
                <a:solidFill>
                  <a:srgbClr val="92D050"/>
                </a:solidFill>
                <a:latin typeface="Bahnschrift" panose="020B0502040204020203" pitchFamily="34" charset="0"/>
                <a:cs typeface="Arial" panose="020B0604020202020204" pitchFamily="34" charset="0"/>
              </a:rPr>
              <a:t>12% </a:t>
            </a:r>
            <a:r>
              <a:rPr lang="fr-FR" sz="2000" dirty="0">
                <a:solidFill>
                  <a:srgbClr val="92D050"/>
                </a:solidFill>
                <a:latin typeface="Bahnschrift" panose="020B0502040204020203" pitchFamily="34" charset="0"/>
                <a:cs typeface="Arial" panose="020B0604020202020204" pitchFamily="34" charset="0"/>
              </a:rPr>
              <a:t>RCU</a:t>
            </a:r>
          </a:p>
        </p:txBody>
      </p:sp>
      <p:pic>
        <p:nvPicPr>
          <p:cNvPr id="26" name="Imag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9431" y="6945713"/>
            <a:ext cx="994116" cy="994116"/>
          </a:xfrm>
          <a:prstGeom prst="rect">
            <a:avLst/>
          </a:prstGeom>
        </p:spPr>
      </p:pic>
      <p:sp>
        <p:nvSpPr>
          <p:cNvPr id="27" name="ZoneTexte 26"/>
          <p:cNvSpPr txBox="1"/>
          <p:nvPr/>
        </p:nvSpPr>
        <p:spPr>
          <a:xfrm>
            <a:off x="4969299" y="7963064"/>
            <a:ext cx="2534379" cy="1138773"/>
          </a:xfrm>
          <a:prstGeom prst="rect">
            <a:avLst/>
          </a:prstGeom>
          <a:noFill/>
        </p:spPr>
        <p:txBody>
          <a:bodyPr wrap="square" rtlCol="0">
            <a:spAutoFit/>
          </a:bodyPr>
          <a:lstStyle/>
          <a:p>
            <a:pPr algn="ctr"/>
            <a:r>
              <a:rPr lang="fr-FR" sz="3200" b="1" dirty="0">
                <a:solidFill>
                  <a:srgbClr val="FFC000"/>
                </a:solidFill>
                <a:latin typeface="Bahnschrift" panose="020B0502040204020203" pitchFamily="34" charset="0"/>
                <a:cs typeface="Arial" panose="020B0604020202020204" pitchFamily="34" charset="0"/>
              </a:rPr>
              <a:t>36%</a:t>
            </a:r>
          </a:p>
          <a:p>
            <a:pPr algn="ctr"/>
            <a:r>
              <a:rPr lang="fr-FR" dirty="0">
                <a:solidFill>
                  <a:srgbClr val="FFC000"/>
                </a:solidFill>
                <a:latin typeface="Bahnschrift" panose="020B0502040204020203" pitchFamily="34" charset="0"/>
                <a:cs typeface="Arial" panose="020B0604020202020204" pitchFamily="34" charset="0"/>
              </a:rPr>
              <a:t>Sanitaire</a:t>
            </a:r>
          </a:p>
          <a:p>
            <a:pPr algn="ctr"/>
            <a:r>
              <a:rPr lang="fr-FR" i="1" dirty="0">
                <a:solidFill>
                  <a:srgbClr val="FFC000"/>
                </a:solidFill>
                <a:latin typeface="Bahnschrift" panose="020B0502040204020203" pitchFamily="34" charset="0"/>
                <a:cs typeface="Arial" panose="020B0604020202020204" pitchFamily="34" charset="0"/>
              </a:rPr>
              <a:t>(vs 47% en 2024)</a:t>
            </a:r>
          </a:p>
        </p:txBody>
      </p:sp>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3199" y="6968892"/>
            <a:ext cx="828136" cy="828136"/>
          </a:xfrm>
          <a:prstGeom prst="rect">
            <a:avLst/>
          </a:prstGeom>
        </p:spPr>
      </p:pic>
      <p:sp>
        <p:nvSpPr>
          <p:cNvPr id="29" name="ZoneTexte 28"/>
          <p:cNvSpPr txBox="1"/>
          <p:nvPr/>
        </p:nvSpPr>
        <p:spPr>
          <a:xfrm>
            <a:off x="8770077" y="7951189"/>
            <a:ext cx="2534379" cy="1138773"/>
          </a:xfrm>
          <a:prstGeom prst="rect">
            <a:avLst/>
          </a:prstGeom>
          <a:noFill/>
        </p:spPr>
        <p:txBody>
          <a:bodyPr wrap="square" rtlCol="0">
            <a:spAutoFit/>
          </a:bodyPr>
          <a:lstStyle/>
          <a:p>
            <a:pPr algn="ctr"/>
            <a:r>
              <a:rPr lang="fr-FR" sz="3200" b="1" dirty="0">
                <a:solidFill>
                  <a:srgbClr val="FFC000"/>
                </a:solidFill>
                <a:latin typeface="Bahnschrift" panose="020B0502040204020203" pitchFamily="34" charset="0"/>
                <a:cs typeface="Arial" panose="020B0604020202020204" pitchFamily="34" charset="0"/>
              </a:rPr>
              <a:t>58%</a:t>
            </a:r>
          </a:p>
          <a:p>
            <a:pPr algn="ctr"/>
            <a:r>
              <a:rPr lang="fr-FR" dirty="0">
                <a:solidFill>
                  <a:srgbClr val="FFC000"/>
                </a:solidFill>
                <a:latin typeface="Bahnschrift" panose="020B0502040204020203" pitchFamily="34" charset="0"/>
                <a:cs typeface="Arial" panose="020B0604020202020204" pitchFamily="34" charset="0"/>
              </a:rPr>
              <a:t>médico-social</a:t>
            </a:r>
          </a:p>
          <a:p>
            <a:pPr algn="ctr"/>
            <a:r>
              <a:rPr lang="fr-FR" i="1" dirty="0">
                <a:solidFill>
                  <a:srgbClr val="FFC000"/>
                </a:solidFill>
                <a:latin typeface="Bahnschrift" panose="020B0502040204020203" pitchFamily="34" charset="0"/>
                <a:cs typeface="Arial" panose="020B0604020202020204" pitchFamily="34" charset="0"/>
              </a:rPr>
              <a:t>(vs 47% en 2024)</a:t>
            </a:r>
          </a:p>
        </p:txBody>
      </p:sp>
      <p:sp>
        <p:nvSpPr>
          <p:cNvPr id="30" name="Titre 1"/>
          <p:cNvSpPr>
            <a:spLocks noGrp="1"/>
          </p:cNvSpPr>
          <p:nvPr>
            <p:ph type="title"/>
          </p:nvPr>
        </p:nvSpPr>
        <p:spPr>
          <a:xfrm>
            <a:off x="789796" y="256625"/>
            <a:ext cx="14020800" cy="1767417"/>
          </a:xfrm>
        </p:spPr>
        <p:txBody>
          <a:bodyPr/>
          <a:lstStyle/>
          <a:p>
            <a:r>
              <a:rPr lang="fr-FR" dirty="0">
                <a:latin typeface="Bahnschrift" panose="020B0502040204020203" pitchFamily="34" charset="0"/>
              </a:rPr>
              <a:t>Indicateurs clés accroissement réseau</a:t>
            </a: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89356" y="2497479"/>
            <a:ext cx="1073728" cy="1073728"/>
          </a:xfrm>
          <a:prstGeom prst="rect">
            <a:avLst/>
          </a:prstGeom>
        </p:spPr>
      </p:pic>
      <p:sp>
        <p:nvSpPr>
          <p:cNvPr id="2" name="Rectangle 1"/>
          <p:cNvSpPr/>
          <p:nvPr/>
        </p:nvSpPr>
        <p:spPr>
          <a:xfrm>
            <a:off x="8687619" y="3307659"/>
            <a:ext cx="977792" cy="461665"/>
          </a:xfrm>
          <a:prstGeom prst="rect">
            <a:avLst/>
          </a:prstGeom>
          <a:noFill/>
          <a:ln>
            <a:solidFill>
              <a:schemeClr val="accent1"/>
            </a:solidFill>
          </a:ln>
        </p:spPr>
        <p:txBody>
          <a:bodyPr wrap="square" lIns="91440" tIns="45720" rIns="91440" bIns="45720">
            <a:spAutoFit/>
          </a:bodyPr>
          <a:lstStyle/>
          <a:p>
            <a:pPr algn="ctr"/>
            <a:r>
              <a:rPr lang="fr-FR" sz="2400" b="1" cap="none" spc="0" dirty="0">
                <a:ln w="22225">
                  <a:noFill/>
                  <a:prstDash val="solid"/>
                </a:ln>
                <a:solidFill>
                  <a:schemeClr val="accent1">
                    <a:lumMod val="75000"/>
                  </a:schemeClr>
                </a:solidFill>
                <a:effectLst/>
              </a:rPr>
              <a:t>+27%</a:t>
            </a:r>
          </a:p>
        </p:txBody>
      </p:sp>
      <p:sp>
        <p:nvSpPr>
          <p:cNvPr id="32" name="Rectangle 31"/>
          <p:cNvSpPr/>
          <p:nvPr/>
        </p:nvSpPr>
        <p:spPr>
          <a:xfrm>
            <a:off x="4511501" y="3640229"/>
            <a:ext cx="1107433" cy="461665"/>
          </a:xfrm>
          <a:prstGeom prst="rect">
            <a:avLst/>
          </a:prstGeom>
          <a:noFill/>
          <a:ln>
            <a:solidFill>
              <a:schemeClr val="accent1"/>
            </a:solidFill>
          </a:ln>
        </p:spPr>
        <p:txBody>
          <a:bodyPr wrap="square" lIns="91440" tIns="45720" rIns="91440" bIns="45720">
            <a:spAutoFit/>
          </a:bodyPr>
          <a:lstStyle/>
          <a:p>
            <a:pPr algn="ctr"/>
            <a:r>
              <a:rPr lang="fr-FR" sz="2400" b="1" cap="none" spc="0" dirty="0">
                <a:ln w="22225">
                  <a:noFill/>
                  <a:prstDash val="solid"/>
                </a:ln>
                <a:solidFill>
                  <a:schemeClr val="accent1">
                    <a:lumMod val="75000"/>
                  </a:schemeClr>
                </a:solidFill>
                <a:effectLst/>
              </a:rPr>
              <a:t>+</a:t>
            </a:r>
            <a:r>
              <a:rPr lang="fr-FR" sz="2400" b="1" dirty="0">
                <a:ln w="22225">
                  <a:noFill/>
                  <a:prstDash val="solid"/>
                </a:ln>
                <a:solidFill>
                  <a:schemeClr val="accent1">
                    <a:lumMod val="75000"/>
                  </a:schemeClr>
                </a:solidFill>
              </a:rPr>
              <a:t>53</a:t>
            </a:r>
            <a:r>
              <a:rPr lang="fr-FR" sz="2400" b="1" cap="none" spc="0" dirty="0">
                <a:ln w="22225">
                  <a:noFill/>
                  <a:prstDash val="solid"/>
                </a:ln>
                <a:solidFill>
                  <a:schemeClr val="accent1">
                    <a:lumMod val="75000"/>
                  </a:schemeClr>
                </a:solidFill>
                <a:effectLst/>
              </a:rPr>
              <a:t>%</a:t>
            </a:r>
          </a:p>
        </p:txBody>
      </p:sp>
      <p:sp>
        <p:nvSpPr>
          <p:cNvPr id="33" name="Rectangle 32"/>
          <p:cNvSpPr/>
          <p:nvPr/>
        </p:nvSpPr>
        <p:spPr>
          <a:xfrm>
            <a:off x="12743827" y="3578745"/>
            <a:ext cx="1122321" cy="461665"/>
          </a:xfrm>
          <a:prstGeom prst="rect">
            <a:avLst/>
          </a:prstGeom>
          <a:noFill/>
          <a:ln>
            <a:solidFill>
              <a:schemeClr val="accent1"/>
            </a:solidFill>
          </a:ln>
        </p:spPr>
        <p:txBody>
          <a:bodyPr wrap="square" lIns="91440" tIns="45720" rIns="91440" bIns="45720">
            <a:spAutoFit/>
          </a:bodyPr>
          <a:lstStyle/>
          <a:p>
            <a:pPr algn="ctr"/>
            <a:r>
              <a:rPr lang="fr-FR" sz="2400" b="1" cap="none" spc="0" dirty="0">
                <a:ln w="22225">
                  <a:noFill/>
                  <a:prstDash val="solid"/>
                </a:ln>
                <a:solidFill>
                  <a:schemeClr val="accent1">
                    <a:lumMod val="75000"/>
                  </a:schemeClr>
                </a:solidFill>
                <a:effectLst/>
              </a:rPr>
              <a:t>+15%</a:t>
            </a:r>
          </a:p>
        </p:txBody>
      </p:sp>
      <p:sp>
        <p:nvSpPr>
          <p:cNvPr id="35" name="Rectangle 34"/>
          <p:cNvSpPr/>
          <p:nvPr/>
        </p:nvSpPr>
        <p:spPr>
          <a:xfrm>
            <a:off x="14399051" y="6069752"/>
            <a:ext cx="1059476" cy="461665"/>
          </a:xfrm>
          <a:prstGeom prst="rect">
            <a:avLst/>
          </a:prstGeom>
          <a:noFill/>
          <a:ln>
            <a:solidFill>
              <a:schemeClr val="accent1"/>
            </a:solidFill>
          </a:ln>
        </p:spPr>
        <p:txBody>
          <a:bodyPr wrap="square" lIns="91440" tIns="45720" rIns="91440" bIns="45720">
            <a:spAutoFit/>
          </a:bodyPr>
          <a:lstStyle/>
          <a:p>
            <a:pPr algn="ctr"/>
            <a:r>
              <a:rPr lang="fr-FR" sz="2400" b="1" cap="none" spc="0" dirty="0">
                <a:ln w="22225">
                  <a:noFill/>
                  <a:prstDash val="solid"/>
                </a:ln>
                <a:solidFill>
                  <a:schemeClr val="accent1">
                    <a:lumMod val="75000"/>
                  </a:schemeClr>
                </a:solidFill>
                <a:effectLst/>
              </a:rPr>
              <a:t>+</a:t>
            </a:r>
            <a:r>
              <a:rPr lang="fr-FR" sz="2400" b="1" dirty="0">
                <a:ln w="22225">
                  <a:noFill/>
                  <a:prstDash val="solid"/>
                </a:ln>
                <a:solidFill>
                  <a:schemeClr val="accent1">
                    <a:lumMod val="75000"/>
                  </a:schemeClr>
                </a:solidFill>
              </a:rPr>
              <a:t>43</a:t>
            </a:r>
            <a:r>
              <a:rPr lang="fr-FR" sz="2400" b="1" cap="none" spc="0" dirty="0">
                <a:ln w="22225">
                  <a:noFill/>
                  <a:prstDash val="solid"/>
                </a:ln>
                <a:solidFill>
                  <a:schemeClr val="accent1">
                    <a:lumMod val="75000"/>
                  </a:schemeClr>
                </a:solidFill>
                <a:effectLst/>
              </a:rPr>
              <a:t>%</a:t>
            </a:r>
          </a:p>
        </p:txBody>
      </p:sp>
      <p:sp>
        <p:nvSpPr>
          <p:cNvPr id="36" name="Rectangle 35"/>
          <p:cNvSpPr/>
          <p:nvPr/>
        </p:nvSpPr>
        <p:spPr>
          <a:xfrm>
            <a:off x="2581739" y="5817475"/>
            <a:ext cx="1168862" cy="461665"/>
          </a:xfrm>
          <a:prstGeom prst="rect">
            <a:avLst/>
          </a:prstGeom>
          <a:noFill/>
          <a:ln>
            <a:solidFill>
              <a:schemeClr val="accent1"/>
            </a:solidFill>
          </a:ln>
        </p:spPr>
        <p:txBody>
          <a:bodyPr wrap="square" lIns="91440" tIns="45720" rIns="91440" bIns="45720">
            <a:spAutoFit/>
          </a:bodyPr>
          <a:lstStyle/>
          <a:p>
            <a:pPr algn="ctr"/>
            <a:r>
              <a:rPr lang="fr-FR" sz="2400" b="1" cap="none" spc="0" dirty="0">
                <a:ln w="22225">
                  <a:noFill/>
                  <a:prstDash val="solid"/>
                </a:ln>
                <a:solidFill>
                  <a:schemeClr val="accent1">
                    <a:lumMod val="75000"/>
                  </a:schemeClr>
                </a:solidFill>
                <a:effectLst/>
              </a:rPr>
              <a:t>+20%</a:t>
            </a:r>
          </a:p>
        </p:txBody>
      </p:sp>
    </p:spTree>
    <p:extLst>
      <p:ext uri="{BB962C8B-B14F-4D97-AF65-F5344CB8AC3E}">
        <p14:creationId xmlns:p14="http://schemas.microsoft.com/office/powerpoint/2010/main" val="358661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F583DBEA-8A37-F88E-EA75-5C3247CDFF97}"/>
              </a:ext>
            </a:extLst>
          </p:cNvPr>
          <p:cNvSpPr/>
          <p:nvPr/>
        </p:nvSpPr>
        <p:spPr>
          <a:xfrm>
            <a:off x="442685" y="4337203"/>
            <a:ext cx="15370629" cy="2223256"/>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54657" y="1704196"/>
            <a:ext cx="2564921" cy="369332"/>
          </a:xfrm>
          <a:prstGeom prst="rect">
            <a:avLst/>
          </a:prstGeom>
          <a:noFill/>
        </p:spPr>
        <p:txBody>
          <a:bodyPr wrap="square" rtlCol="0">
            <a:spAutoFit/>
          </a:bodyPr>
          <a:lstStyle/>
          <a:p>
            <a:endParaRPr lang="fr-FR" dirty="0"/>
          </a:p>
        </p:txBody>
      </p:sp>
      <p:sp>
        <p:nvSpPr>
          <p:cNvPr id="30" name="Titre 1"/>
          <p:cNvSpPr>
            <a:spLocks noGrp="1"/>
          </p:cNvSpPr>
          <p:nvPr>
            <p:ph type="title"/>
          </p:nvPr>
        </p:nvSpPr>
        <p:spPr>
          <a:xfrm>
            <a:off x="789796" y="256625"/>
            <a:ext cx="14020800" cy="1767417"/>
          </a:xfrm>
        </p:spPr>
        <p:txBody>
          <a:bodyPr/>
          <a:lstStyle/>
          <a:p>
            <a:r>
              <a:rPr lang="fr-FR" dirty="0">
                <a:latin typeface="Bahnschrift" panose="020B0502040204020203" pitchFamily="34" charset="0"/>
              </a:rPr>
              <a:t>Visites et accompagnement</a:t>
            </a:r>
          </a:p>
        </p:txBody>
      </p:sp>
      <p:sp>
        <p:nvSpPr>
          <p:cNvPr id="32" name="Rectangle 31"/>
          <p:cNvSpPr/>
          <p:nvPr/>
        </p:nvSpPr>
        <p:spPr>
          <a:xfrm>
            <a:off x="742668" y="2962992"/>
            <a:ext cx="2044146" cy="769441"/>
          </a:xfrm>
          <a:prstGeom prst="rect">
            <a:avLst/>
          </a:prstGeom>
          <a:noFill/>
          <a:ln>
            <a:solidFill>
              <a:schemeClr val="accent1"/>
            </a:solidFill>
          </a:ln>
        </p:spPr>
        <p:txBody>
          <a:bodyPr wrap="square" lIns="91440" tIns="45720" rIns="91440" bIns="45720">
            <a:spAutoFit/>
          </a:bodyPr>
          <a:lstStyle/>
          <a:p>
            <a:pPr algn="ctr"/>
            <a:r>
              <a:rPr lang="fr-FR" sz="4400" b="1" dirty="0">
                <a:ln w="22225">
                  <a:noFill/>
                  <a:prstDash val="solid"/>
                </a:ln>
                <a:solidFill>
                  <a:schemeClr val="accent1">
                    <a:lumMod val="75000"/>
                  </a:schemeClr>
                </a:solidFill>
                <a:latin typeface="Bahnschrift" panose="020B0502040204020203" pitchFamily="34" charset="0"/>
              </a:rPr>
              <a:t>255</a:t>
            </a:r>
            <a:endParaRPr lang="fr-FR" sz="4400" b="1" cap="none" spc="0" dirty="0">
              <a:ln w="22225">
                <a:noFill/>
                <a:prstDash val="solid"/>
              </a:ln>
              <a:solidFill>
                <a:schemeClr val="accent1">
                  <a:lumMod val="75000"/>
                </a:schemeClr>
              </a:solidFill>
              <a:effectLst/>
              <a:latin typeface="Bahnschrift" panose="020B0502040204020203" pitchFamily="34" charset="0"/>
            </a:endParaRPr>
          </a:p>
        </p:txBody>
      </p:sp>
      <p:sp>
        <p:nvSpPr>
          <p:cNvPr id="37" name="ZoneTexte 36"/>
          <p:cNvSpPr txBox="1"/>
          <p:nvPr/>
        </p:nvSpPr>
        <p:spPr>
          <a:xfrm>
            <a:off x="2941388" y="2894552"/>
            <a:ext cx="11644308" cy="769441"/>
          </a:xfrm>
          <a:prstGeom prst="rect">
            <a:avLst/>
          </a:prstGeom>
          <a:noFill/>
        </p:spPr>
        <p:txBody>
          <a:bodyPr wrap="square" rtlCol="0">
            <a:spAutoFit/>
          </a:bodyPr>
          <a:lstStyle/>
          <a:p>
            <a:pPr algn="l"/>
            <a:r>
              <a:rPr lang="fr-FR" sz="2800" dirty="0">
                <a:solidFill>
                  <a:schemeClr val="tx1"/>
                </a:solidFill>
                <a:latin typeface="Bahnschrift" panose="020B0502040204020203" pitchFamily="34" charset="0"/>
                <a:cs typeface="Arial" panose="020B0604020202020204" pitchFamily="34" charset="0"/>
              </a:rPr>
              <a:t>Visites d’établissements, soit </a:t>
            </a:r>
            <a:r>
              <a:rPr lang="fr-FR" sz="4400" b="1" dirty="0">
                <a:solidFill>
                  <a:schemeClr val="accent1">
                    <a:lumMod val="75000"/>
                  </a:schemeClr>
                </a:solidFill>
                <a:latin typeface="Bahnschrift" panose="020B0502040204020203" pitchFamily="34" charset="0"/>
                <a:cs typeface="Arial" panose="020B0604020202020204" pitchFamily="34" charset="0"/>
              </a:rPr>
              <a:t>40% </a:t>
            </a:r>
            <a:r>
              <a:rPr lang="fr-FR" sz="2800" dirty="0">
                <a:solidFill>
                  <a:schemeClr val="tx1"/>
                </a:solidFill>
                <a:latin typeface="Bahnschrift" panose="020B0502040204020203" pitchFamily="34" charset="0"/>
                <a:cs typeface="Arial" panose="020B0604020202020204" pitchFamily="34" charset="0"/>
              </a:rPr>
              <a:t>des établissements du périmètre </a:t>
            </a:r>
            <a:endParaRPr lang="fr-FR" sz="2000" dirty="0">
              <a:solidFill>
                <a:schemeClr val="tx1"/>
              </a:solidFill>
              <a:latin typeface="Bahnschrift" panose="020B0502040204020203" pitchFamily="34" charset="0"/>
              <a:cs typeface="Arial" panose="020B0604020202020204" pitchFamily="34" charset="0"/>
            </a:endParaRPr>
          </a:p>
        </p:txBody>
      </p:sp>
      <p:sp>
        <p:nvSpPr>
          <p:cNvPr id="40" name="ZoneTexte 39"/>
          <p:cNvSpPr txBox="1"/>
          <p:nvPr/>
        </p:nvSpPr>
        <p:spPr>
          <a:xfrm>
            <a:off x="2941388" y="7110423"/>
            <a:ext cx="12420494" cy="830997"/>
          </a:xfrm>
          <a:prstGeom prst="rect">
            <a:avLst/>
          </a:prstGeom>
          <a:noFill/>
        </p:spPr>
        <p:txBody>
          <a:bodyPr wrap="square" rtlCol="0">
            <a:spAutoFit/>
          </a:bodyPr>
          <a:lstStyle/>
          <a:p>
            <a:pPr algn="l"/>
            <a:r>
              <a:rPr lang="fr-FR" sz="2800" dirty="0">
                <a:solidFill>
                  <a:schemeClr val="tx1"/>
                </a:solidFill>
                <a:latin typeface="Bahnschrift" panose="020B0502040204020203" pitchFamily="34" charset="0"/>
                <a:cs typeface="Arial" panose="020B0604020202020204" pitchFamily="34" charset="0"/>
              </a:rPr>
              <a:t>Niveau de maturité moyen des établissements estimé par les CTEES </a:t>
            </a:r>
          </a:p>
          <a:p>
            <a:pPr algn="l"/>
            <a:r>
              <a:rPr lang="fr-FR" sz="2000" i="1" dirty="0">
                <a:solidFill>
                  <a:schemeClr val="tx1"/>
                </a:solidFill>
                <a:latin typeface="Bahnschrift" panose="020B0502040204020203" pitchFamily="34" charset="0"/>
                <a:cs typeface="Arial" panose="020B0604020202020204" pitchFamily="34" charset="0"/>
              </a:rPr>
              <a:t>(2,6 en 2024)</a:t>
            </a:r>
            <a:endParaRPr lang="fr-FR" sz="1600" i="1" dirty="0">
              <a:solidFill>
                <a:schemeClr val="tx1"/>
              </a:solidFill>
              <a:latin typeface="Bahnschrift" panose="020B0502040204020203" pitchFamily="34" charset="0"/>
              <a:cs typeface="Arial" panose="020B0604020202020204" pitchFamily="34" charset="0"/>
            </a:endParaRPr>
          </a:p>
        </p:txBody>
      </p:sp>
      <p:sp>
        <p:nvSpPr>
          <p:cNvPr id="41" name="Rectangle 40"/>
          <p:cNvSpPr/>
          <p:nvPr/>
        </p:nvSpPr>
        <p:spPr>
          <a:xfrm>
            <a:off x="742667" y="7124937"/>
            <a:ext cx="2044147" cy="769441"/>
          </a:xfrm>
          <a:prstGeom prst="rect">
            <a:avLst/>
          </a:prstGeom>
          <a:noFill/>
          <a:ln>
            <a:solidFill>
              <a:schemeClr val="accent1"/>
            </a:solidFill>
          </a:ln>
        </p:spPr>
        <p:txBody>
          <a:bodyPr wrap="square" lIns="91440" tIns="45720" rIns="91440" bIns="45720">
            <a:spAutoFit/>
          </a:bodyPr>
          <a:lstStyle/>
          <a:p>
            <a:pPr algn="ctr"/>
            <a:r>
              <a:rPr lang="fr-FR" sz="4400" b="1" cap="none" spc="0" dirty="0">
                <a:ln w="22225">
                  <a:noFill/>
                  <a:prstDash val="solid"/>
                </a:ln>
                <a:solidFill>
                  <a:schemeClr val="accent1">
                    <a:lumMod val="75000"/>
                  </a:schemeClr>
                </a:solidFill>
                <a:effectLst/>
                <a:latin typeface="Bahnschrift" panose="020B0502040204020203" pitchFamily="34" charset="0"/>
              </a:rPr>
              <a:t>3 / 5</a:t>
            </a:r>
          </a:p>
        </p:txBody>
      </p:sp>
      <p:sp>
        <p:nvSpPr>
          <p:cNvPr id="2" name="ZoneTexte 1">
            <a:extLst>
              <a:ext uri="{FF2B5EF4-FFF2-40B4-BE49-F238E27FC236}">
                <a16:creationId xmlns:a16="http://schemas.microsoft.com/office/drawing/2014/main" id="{5FDA82B0-16ED-1C05-404F-5ABEAED8FF18}"/>
              </a:ext>
            </a:extLst>
          </p:cNvPr>
          <p:cNvSpPr txBox="1"/>
          <p:nvPr/>
        </p:nvSpPr>
        <p:spPr>
          <a:xfrm>
            <a:off x="742667" y="4409773"/>
            <a:ext cx="11644308" cy="523220"/>
          </a:xfrm>
          <a:prstGeom prst="rect">
            <a:avLst/>
          </a:prstGeom>
          <a:noFill/>
        </p:spPr>
        <p:txBody>
          <a:bodyPr wrap="square" rtlCol="0">
            <a:spAutoFit/>
          </a:bodyPr>
          <a:lstStyle/>
          <a:p>
            <a:pPr algn="l"/>
            <a:r>
              <a:rPr lang="fr-FR" sz="2800" b="1" dirty="0">
                <a:solidFill>
                  <a:schemeClr val="accent1">
                    <a:lumMod val="75000"/>
                  </a:schemeClr>
                </a:solidFill>
                <a:latin typeface="Bahnschrift" panose="020B0502040204020203" pitchFamily="34" charset="0"/>
                <a:cs typeface="Arial" panose="020B0604020202020204" pitchFamily="34" charset="0"/>
              </a:rPr>
              <a:t>Plan d’actions </a:t>
            </a:r>
            <a:endParaRPr lang="fr-FR" sz="2000" b="1" dirty="0">
              <a:solidFill>
                <a:schemeClr val="accent1">
                  <a:lumMod val="75000"/>
                </a:schemeClr>
              </a:solidFill>
              <a:latin typeface="Bahnschrift" panose="020B0502040204020203" pitchFamily="34" charset="0"/>
              <a:cs typeface="Arial" panose="020B0604020202020204" pitchFamily="34" charset="0"/>
            </a:endParaRPr>
          </a:p>
        </p:txBody>
      </p:sp>
      <p:sp>
        <p:nvSpPr>
          <p:cNvPr id="3" name="ZoneTexte 2">
            <a:extLst>
              <a:ext uri="{FF2B5EF4-FFF2-40B4-BE49-F238E27FC236}">
                <a16:creationId xmlns:a16="http://schemas.microsoft.com/office/drawing/2014/main" id="{7227E3FE-2FE6-CE09-839F-123D81D117E4}"/>
              </a:ext>
            </a:extLst>
          </p:cNvPr>
          <p:cNvSpPr txBox="1"/>
          <p:nvPr/>
        </p:nvSpPr>
        <p:spPr>
          <a:xfrm>
            <a:off x="2941388" y="5042508"/>
            <a:ext cx="11644308" cy="1815882"/>
          </a:xfrm>
          <a:prstGeom prst="rect">
            <a:avLst/>
          </a:prstGeom>
          <a:noFill/>
        </p:spPr>
        <p:txBody>
          <a:bodyPr wrap="square" rtlCol="0">
            <a:spAutoFit/>
          </a:bodyPr>
          <a:lstStyle/>
          <a:p>
            <a:pPr algn="l"/>
            <a:r>
              <a:rPr lang="fr-FR" sz="2800" dirty="0">
                <a:solidFill>
                  <a:schemeClr val="tx1"/>
                </a:solidFill>
                <a:latin typeface="Bahnschrift" panose="020B0502040204020203" pitchFamily="34" charset="0"/>
                <a:cs typeface="Arial" panose="020B0604020202020204" pitchFamily="34" charset="0"/>
              </a:rPr>
              <a:t>➡️ Faciliter la prise de contact avec les établissements</a:t>
            </a:r>
          </a:p>
          <a:p>
            <a:pPr algn="l"/>
            <a:r>
              <a:rPr lang="fr-FR" sz="2800" dirty="0">
                <a:solidFill>
                  <a:schemeClr val="tx1"/>
                </a:solidFill>
                <a:latin typeface="Bahnschrift" panose="020B0502040204020203" pitchFamily="34" charset="0"/>
                <a:cs typeface="Arial" panose="020B0604020202020204" pitchFamily="34" charset="0"/>
              </a:rPr>
              <a:t>➡️ « Nettoyer » le </a:t>
            </a:r>
            <a:r>
              <a:rPr lang="fr-FR" sz="2800" dirty="0" err="1">
                <a:solidFill>
                  <a:schemeClr val="tx1"/>
                </a:solidFill>
                <a:latin typeface="Bahnschrift" panose="020B0502040204020203" pitchFamily="34" charset="0"/>
                <a:cs typeface="Arial" panose="020B0604020202020204" pitchFamily="34" charset="0"/>
              </a:rPr>
              <a:t>reporting</a:t>
            </a:r>
            <a:r>
              <a:rPr lang="fr-FR" sz="2800" dirty="0">
                <a:solidFill>
                  <a:schemeClr val="tx1"/>
                </a:solidFill>
                <a:latin typeface="Bahnschrift" panose="020B0502040204020203" pitchFamily="34" charset="0"/>
                <a:cs typeface="Arial" panose="020B0604020202020204" pitchFamily="34" charset="0"/>
              </a:rPr>
              <a:t> des FINESS géographiques non pertinents</a:t>
            </a:r>
          </a:p>
          <a:p>
            <a:pPr algn="l"/>
            <a:r>
              <a:rPr lang="fr-FR" sz="2800" dirty="0">
                <a:solidFill>
                  <a:schemeClr val="tx1"/>
                </a:solidFill>
                <a:latin typeface="Bahnschrift" panose="020B0502040204020203" pitchFamily="34" charset="0"/>
                <a:cs typeface="Arial" panose="020B0604020202020204" pitchFamily="34" charset="0"/>
              </a:rPr>
              <a:t>➡️ Sélectionner les établissements accompagnés</a:t>
            </a:r>
          </a:p>
          <a:p>
            <a:pPr algn="l"/>
            <a:endParaRPr lang="fr-FR" sz="2800" dirty="0">
              <a:solidFill>
                <a:schemeClr val="tx1"/>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407623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9071-C5A6-CE16-019E-71DAF7DF0193}"/>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46E9835-A600-DEE9-AF98-55A9132869F7}"/>
              </a:ext>
            </a:extLst>
          </p:cNvPr>
          <p:cNvSpPr txBox="1"/>
          <p:nvPr/>
        </p:nvSpPr>
        <p:spPr>
          <a:xfrm>
            <a:off x="954657" y="1704196"/>
            <a:ext cx="2564921" cy="369332"/>
          </a:xfrm>
          <a:prstGeom prst="rect">
            <a:avLst/>
          </a:prstGeom>
          <a:noFill/>
        </p:spPr>
        <p:txBody>
          <a:bodyPr wrap="square" rtlCol="0">
            <a:spAutoFit/>
          </a:bodyPr>
          <a:lstStyle/>
          <a:p>
            <a:endParaRPr lang="fr-FR" dirty="0"/>
          </a:p>
        </p:txBody>
      </p:sp>
      <p:sp>
        <p:nvSpPr>
          <p:cNvPr id="16" name="ZoneTexte 15">
            <a:extLst>
              <a:ext uri="{FF2B5EF4-FFF2-40B4-BE49-F238E27FC236}">
                <a16:creationId xmlns:a16="http://schemas.microsoft.com/office/drawing/2014/main" id="{2F0C8AE3-E457-5676-FE27-5259D9069DEE}"/>
              </a:ext>
            </a:extLst>
          </p:cNvPr>
          <p:cNvSpPr txBox="1"/>
          <p:nvPr/>
        </p:nvSpPr>
        <p:spPr>
          <a:xfrm>
            <a:off x="3770529" y="2721992"/>
            <a:ext cx="10429417" cy="584775"/>
          </a:xfrm>
          <a:prstGeom prst="rect">
            <a:avLst/>
          </a:prstGeom>
          <a:noFill/>
        </p:spPr>
        <p:txBody>
          <a:bodyPr wrap="square" rtlCol="0">
            <a:spAutoFit/>
          </a:bodyPr>
          <a:lstStyle/>
          <a:p>
            <a:pPr algn="l"/>
            <a:r>
              <a:rPr lang="fr-FR" sz="3200" dirty="0">
                <a:solidFill>
                  <a:schemeClr val="tx1"/>
                </a:solidFill>
                <a:latin typeface="Bahnschrift" panose="020B0502040204020203" pitchFamily="34" charset="0"/>
                <a:cs typeface="Arial" panose="020B0604020202020204" pitchFamily="34" charset="0"/>
              </a:rPr>
              <a:t>de consommations énergétiques brutes (2024 vs 2023)</a:t>
            </a:r>
            <a:endParaRPr lang="fr-FR" i="1" dirty="0">
              <a:solidFill>
                <a:schemeClr val="tx1"/>
              </a:solidFill>
              <a:latin typeface="Bahnschrift" panose="020B0502040204020203" pitchFamily="34" charset="0"/>
              <a:cs typeface="Arial" panose="020B0604020202020204" pitchFamily="34" charset="0"/>
            </a:endParaRPr>
          </a:p>
        </p:txBody>
      </p:sp>
      <p:pic>
        <p:nvPicPr>
          <p:cNvPr id="24" name="Image 23">
            <a:extLst>
              <a:ext uri="{FF2B5EF4-FFF2-40B4-BE49-F238E27FC236}">
                <a16:creationId xmlns:a16="http://schemas.microsoft.com/office/drawing/2014/main" id="{B3ADB90A-F997-031E-2E7A-3BA0DC10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70" y="2458761"/>
            <a:ext cx="1050701" cy="1050701"/>
          </a:xfrm>
          <a:prstGeom prst="rect">
            <a:avLst/>
          </a:prstGeom>
        </p:spPr>
      </p:pic>
      <p:sp>
        <p:nvSpPr>
          <p:cNvPr id="25" name="ZoneTexte 24">
            <a:extLst>
              <a:ext uri="{FF2B5EF4-FFF2-40B4-BE49-F238E27FC236}">
                <a16:creationId xmlns:a16="http://schemas.microsoft.com/office/drawing/2014/main" id="{2194B610-B85C-EDC5-457F-36E4CE59482A}"/>
              </a:ext>
            </a:extLst>
          </p:cNvPr>
          <p:cNvSpPr txBox="1"/>
          <p:nvPr/>
        </p:nvSpPr>
        <p:spPr>
          <a:xfrm>
            <a:off x="1378375" y="3550067"/>
            <a:ext cx="9926081" cy="584775"/>
          </a:xfrm>
          <a:prstGeom prst="rect">
            <a:avLst/>
          </a:prstGeom>
          <a:noFill/>
        </p:spPr>
        <p:txBody>
          <a:bodyPr wrap="square" rtlCol="0">
            <a:spAutoFit/>
          </a:bodyPr>
          <a:lstStyle/>
          <a:p>
            <a:pPr algn="l"/>
            <a:r>
              <a:rPr lang="fr-FR" sz="3200" b="1" dirty="0">
                <a:solidFill>
                  <a:srgbClr val="92D050"/>
                </a:solidFill>
                <a:latin typeface="Bahnschrift" panose="020B0502040204020203" pitchFamily="34" charset="0"/>
                <a:cs typeface="Arial" panose="020B0604020202020204" pitchFamily="34" charset="0"/>
              </a:rPr>
              <a:t>489 MWh, </a:t>
            </a:r>
            <a:r>
              <a:rPr lang="fr-FR" sz="2800" i="1" dirty="0">
                <a:solidFill>
                  <a:srgbClr val="92D050"/>
                </a:solidFill>
                <a:latin typeface="Bahnschrift" panose="020B0502040204020203" pitchFamily="34" charset="0"/>
                <a:cs typeface="Arial" panose="020B0604020202020204" pitchFamily="34" charset="0"/>
              </a:rPr>
              <a:t>contre 605MWh en 2023</a:t>
            </a:r>
            <a:endParaRPr lang="fr-FR" sz="3200" i="1" dirty="0">
              <a:solidFill>
                <a:srgbClr val="92D050"/>
              </a:solidFill>
              <a:latin typeface="Bahnschrift" panose="020B0502040204020203" pitchFamily="34" charset="0"/>
              <a:cs typeface="Arial" panose="020B0604020202020204" pitchFamily="34" charset="0"/>
            </a:endParaRPr>
          </a:p>
        </p:txBody>
      </p:sp>
      <p:sp>
        <p:nvSpPr>
          <p:cNvPr id="30" name="Titre 1">
            <a:extLst>
              <a:ext uri="{FF2B5EF4-FFF2-40B4-BE49-F238E27FC236}">
                <a16:creationId xmlns:a16="http://schemas.microsoft.com/office/drawing/2014/main" id="{9F53283E-814F-97A2-0BB3-06A5CD413801}"/>
              </a:ext>
            </a:extLst>
          </p:cNvPr>
          <p:cNvSpPr>
            <a:spLocks noGrp="1"/>
          </p:cNvSpPr>
          <p:nvPr>
            <p:ph type="title"/>
          </p:nvPr>
        </p:nvSpPr>
        <p:spPr>
          <a:xfrm>
            <a:off x="789796" y="256625"/>
            <a:ext cx="14020800" cy="1767417"/>
          </a:xfrm>
        </p:spPr>
        <p:txBody>
          <a:bodyPr/>
          <a:lstStyle/>
          <a:p>
            <a:r>
              <a:rPr lang="fr-FR" dirty="0">
                <a:latin typeface="Bahnschrift" panose="020B0502040204020203" pitchFamily="34" charset="0"/>
              </a:rPr>
              <a:t>Indicateurs clés énergie – périmètre 2025</a:t>
            </a:r>
          </a:p>
        </p:txBody>
      </p:sp>
      <p:sp>
        <p:nvSpPr>
          <p:cNvPr id="4" name="Rectangle 3">
            <a:extLst>
              <a:ext uri="{FF2B5EF4-FFF2-40B4-BE49-F238E27FC236}">
                <a16:creationId xmlns:a16="http://schemas.microsoft.com/office/drawing/2014/main" id="{7D2D9262-0B05-CF04-4E1C-C292F6B1CF24}"/>
              </a:ext>
            </a:extLst>
          </p:cNvPr>
          <p:cNvSpPr/>
          <p:nvPr/>
        </p:nvSpPr>
        <p:spPr>
          <a:xfrm>
            <a:off x="1462745" y="2622253"/>
            <a:ext cx="2044146" cy="769441"/>
          </a:xfrm>
          <a:prstGeom prst="rect">
            <a:avLst/>
          </a:prstGeom>
          <a:noFill/>
          <a:ln>
            <a:solidFill>
              <a:schemeClr val="accent1"/>
            </a:solidFill>
          </a:ln>
        </p:spPr>
        <p:txBody>
          <a:bodyPr wrap="square" lIns="91440" tIns="45720" rIns="91440" bIns="45720">
            <a:spAutoFit/>
          </a:bodyPr>
          <a:lstStyle/>
          <a:p>
            <a:pPr algn="ctr"/>
            <a:r>
              <a:rPr lang="fr-FR" sz="4400" b="1" cap="none" spc="0" dirty="0">
                <a:ln w="22225">
                  <a:noFill/>
                  <a:prstDash val="solid"/>
                </a:ln>
                <a:solidFill>
                  <a:schemeClr val="accent1">
                    <a:lumMod val="75000"/>
                  </a:schemeClr>
                </a:solidFill>
                <a:effectLst/>
                <a:latin typeface="Bahnschrift" panose="020B0502040204020203" pitchFamily="34" charset="0"/>
              </a:rPr>
              <a:t>-20%</a:t>
            </a:r>
          </a:p>
        </p:txBody>
      </p:sp>
      <p:sp>
        <p:nvSpPr>
          <p:cNvPr id="2" name="Rectangle 1">
            <a:extLst>
              <a:ext uri="{FF2B5EF4-FFF2-40B4-BE49-F238E27FC236}">
                <a16:creationId xmlns:a16="http://schemas.microsoft.com/office/drawing/2014/main" id="{A00846ED-FF86-3EAC-AD22-FBDD6D9BEF3D}"/>
              </a:ext>
            </a:extLst>
          </p:cNvPr>
          <p:cNvSpPr/>
          <p:nvPr/>
        </p:nvSpPr>
        <p:spPr>
          <a:xfrm>
            <a:off x="1489857" y="4833365"/>
            <a:ext cx="2044146" cy="769441"/>
          </a:xfrm>
          <a:prstGeom prst="rect">
            <a:avLst/>
          </a:prstGeom>
          <a:noFill/>
          <a:ln>
            <a:solidFill>
              <a:schemeClr val="accent1"/>
            </a:solidFill>
          </a:ln>
        </p:spPr>
        <p:txBody>
          <a:bodyPr wrap="square" lIns="91440" tIns="45720" rIns="91440" bIns="45720">
            <a:spAutoFit/>
          </a:bodyPr>
          <a:lstStyle/>
          <a:p>
            <a:pPr algn="ctr"/>
            <a:r>
              <a:rPr lang="fr-FR" sz="4400" b="1" cap="none" spc="0" dirty="0">
                <a:ln w="22225">
                  <a:noFill/>
                  <a:prstDash val="solid"/>
                </a:ln>
                <a:solidFill>
                  <a:schemeClr val="accent1">
                    <a:lumMod val="75000"/>
                  </a:schemeClr>
                </a:solidFill>
                <a:effectLst/>
                <a:latin typeface="Bahnschrift" panose="020B0502040204020203" pitchFamily="34" charset="0"/>
              </a:rPr>
              <a:t>-</a:t>
            </a:r>
            <a:r>
              <a:rPr lang="fr-FR" sz="4400" b="1" dirty="0">
                <a:ln w="22225">
                  <a:noFill/>
                  <a:prstDash val="solid"/>
                </a:ln>
                <a:solidFill>
                  <a:schemeClr val="accent1">
                    <a:lumMod val="75000"/>
                  </a:schemeClr>
                </a:solidFill>
                <a:latin typeface="Bahnschrift" panose="020B0502040204020203" pitchFamily="34" charset="0"/>
              </a:rPr>
              <a:t>3</a:t>
            </a:r>
            <a:r>
              <a:rPr lang="fr-FR" sz="4400" b="1" cap="none" spc="0" dirty="0">
                <a:ln w="22225">
                  <a:noFill/>
                  <a:prstDash val="solid"/>
                </a:ln>
                <a:solidFill>
                  <a:schemeClr val="accent1">
                    <a:lumMod val="75000"/>
                  </a:schemeClr>
                </a:solidFill>
                <a:effectLst/>
                <a:latin typeface="Bahnschrift" panose="020B0502040204020203" pitchFamily="34" charset="0"/>
              </a:rPr>
              <a:t>%</a:t>
            </a:r>
          </a:p>
        </p:txBody>
      </p:sp>
      <p:sp>
        <p:nvSpPr>
          <p:cNvPr id="3" name="ZoneTexte 2">
            <a:extLst>
              <a:ext uri="{FF2B5EF4-FFF2-40B4-BE49-F238E27FC236}">
                <a16:creationId xmlns:a16="http://schemas.microsoft.com/office/drawing/2014/main" id="{52A3D6A9-399C-62CB-0E01-B4F588901054}"/>
              </a:ext>
            </a:extLst>
          </p:cNvPr>
          <p:cNvSpPr txBox="1"/>
          <p:nvPr/>
        </p:nvSpPr>
        <p:spPr>
          <a:xfrm>
            <a:off x="3770529" y="4699759"/>
            <a:ext cx="10429417" cy="1077218"/>
          </a:xfrm>
          <a:prstGeom prst="rect">
            <a:avLst/>
          </a:prstGeom>
          <a:noFill/>
        </p:spPr>
        <p:txBody>
          <a:bodyPr wrap="square" rtlCol="0">
            <a:spAutoFit/>
          </a:bodyPr>
          <a:lstStyle/>
          <a:p>
            <a:pPr algn="l"/>
            <a:r>
              <a:rPr lang="fr-FR" sz="3200" dirty="0">
                <a:solidFill>
                  <a:schemeClr val="tx1"/>
                </a:solidFill>
                <a:latin typeface="Bahnschrift" panose="020B0502040204020203" pitchFamily="34" charset="0"/>
                <a:cs typeface="Arial" panose="020B0604020202020204" pitchFamily="34" charset="0"/>
              </a:rPr>
              <a:t>de consommations énergétiques corrigées du climat (2024 vs 2023)</a:t>
            </a:r>
            <a:endParaRPr lang="fr-FR" i="1" dirty="0">
              <a:solidFill>
                <a:schemeClr val="tx1"/>
              </a:solidFill>
              <a:latin typeface="Bahnschrift" panose="020B0502040204020203" pitchFamily="34" charset="0"/>
              <a:cs typeface="Arial" panose="020B0604020202020204" pitchFamily="34" charset="0"/>
            </a:endParaRPr>
          </a:p>
        </p:txBody>
      </p:sp>
      <p:sp>
        <p:nvSpPr>
          <p:cNvPr id="5" name="ZoneTexte 4">
            <a:extLst>
              <a:ext uri="{FF2B5EF4-FFF2-40B4-BE49-F238E27FC236}">
                <a16:creationId xmlns:a16="http://schemas.microsoft.com/office/drawing/2014/main" id="{D20408C3-CC83-288B-A2C1-BD2C81E64209}"/>
              </a:ext>
            </a:extLst>
          </p:cNvPr>
          <p:cNvSpPr txBox="1"/>
          <p:nvPr/>
        </p:nvSpPr>
        <p:spPr>
          <a:xfrm>
            <a:off x="1378374" y="5789129"/>
            <a:ext cx="9926081" cy="584775"/>
          </a:xfrm>
          <a:prstGeom prst="rect">
            <a:avLst/>
          </a:prstGeom>
          <a:noFill/>
        </p:spPr>
        <p:txBody>
          <a:bodyPr wrap="square" rtlCol="0">
            <a:spAutoFit/>
          </a:bodyPr>
          <a:lstStyle/>
          <a:p>
            <a:pPr algn="l"/>
            <a:r>
              <a:rPr lang="fr-FR" sz="3200" b="1" dirty="0">
                <a:solidFill>
                  <a:srgbClr val="92D050"/>
                </a:solidFill>
                <a:latin typeface="Bahnschrift" panose="020B0502040204020203" pitchFamily="34" charset="0"/>
                <a:cs typeface="Arial" panose="020B0604020202020204" pitchFamily="34" charset="0"/>
              </a:rPr>
              <a:t>653 MWh, </a:t>
            </a:r>
            <a:r>
              <a:rPr lang="fr-FR" sz="2800" i="1" dirty="0">
                <a:solidFill>
                  <a:srgbClr val="92D050"/>
                </a:solidFill>
                <a:latin typeface="Bahnschrift" panose="020B0502040204020203" pitchFamily="34" charset="0"/>
                <a:cs typeface="Arial" panose="020B0604020202020204" pitchFamily="34" charset="0"/>
              </a:rPr>
              <a:t>contre 674MWh en 2023</a:t>
            </a:r>
            <a:endParaRPr lang="fr-FR" sz="3200" i="1" dirty="0">
              <a:solidFill>
                <a:srgbClr val="92D050"/>
              </a:solidFill>
              <a:latin typeface="Bahnschrift" panose="020B0502040204020203" pitchFamily="34" charset="0"/>
              <a:cs typeface="Arial" panose="020B0604020202020204" pitchFamily="34" charset="0"/>
            </a:endParaRPr>
          </a:p>
        </p:txBody>
      </p:sp>
      <p:sp>
        <p:nvSpPr>
          <p:cNvPr id="6" name="ZoneTexte 5">
            <a:extLst>
              <a:ext uri="{FF2B5EF4-FFF2-40B4-BE49-F238E27FC236}">
                <a16:creationId xmlns:a16="http://schemas.microsoft.com/office/drawing/2014/main" id="{F010846D-33BE-C4FF-BA97-76178D6E75E1}"/>
              </a:ext>
            </a:extLst>
          </p:cNvPr>
          <p:cNvSpPr txBox="1"/>
          <p:nvPr/>
        </p:nvSpPr>
        <p:spPr>
          <a:xfrm>
            <a:off x="2730629" y="7405092"/>
            <a:ext cx="10429417" cy="954107"/>
          </a:xfrm>
          <a:prstGeom prst="rect">
            <a:avLst/>
          </a:prstGeom>
          <a:noFill/>
        </p:spPr>
        <p:txBody>
          <a:bodyPr wrap="square" rtlCol="0">
            <a:spAutoFit/>
          </a:bodyPr>
          <a:lstStyle/>
          <a:p>
            <a:pPr algn="l"/>
            <a:r>
              <a:rPr lang="fr-FR" sz="2800" dirty="0">
                <a:solidFill>
                  <a:schemeClr val="tx1"/>
                </a:solidFill>
                <a:latin typeface="Bahnschrift" panose="020B0502040204020203" pitchFamily="34" charset="0"/>
                <a:cs typeface="Arial" panose="020B0604020202020204" pitchFamily="34" charset="0"/>
              </a:rPr>
              <a:t>➡️ Améliorer la robustesse des données</a:t>
            </a:r>
          </a:p>
          <a:p>
            <a:pPr algn="l"/>
            <a:r>
              <a:rPr lang="fr-FR" sz="2800" dirty="0">
                <a:solidFill>
                  <a:schemeClr val="tx1"/>
                </a:solidFill>
                <a:latin typeface="Bahnschrift" panose="020B0502040204020203" pitchFamily="34" charset="0"/>
                <a:cs typeface="Arial" panose="020B0604020202020204" pitchFamily="34" charset="0"/>
              </a:rPr>
              <a:t>➡️ Adaptation des consignes à la température réelle</a:t>
            </a:r>
            <a:endParaRPr lang="fr-FR" sz="1600" i="1" dirty="0">
              <a:solidFill>
                <a:schemeClr val="tx1"/>
              </a:solidFill>
              <a:latin typeface="Bahnschrift" panose="020B0502040204020203" pitchFamily="34" charset="0"/>
              <a:cs typeface="Arial" panose="020B0604020202020204" pitchFamily="34" charset="0"/>
            </a:endParaRPr>
          </a:p>
        </p:txBody>
      </p:sp>
      <p:sp>
        <p:nvSpPr>
          <p:cNvPr id="7" name="ZoneTexte 6">
            <a:extLst>
              <a:ext uri="{FF2B5EF4-FFF2-40B4-BE49-F238E27FC236}">
                <a16:creationId xmlns:a16="http://schemas.microsoft.com/office/drawing/2014/main" id="{4FEBA827-4C5A-755F-560D-4D896EC5BA61}"/>
              </a:ext>
            </a:extLst>
          </p:cNvPr>
          <p:cNvSpPr txBox="1"/>
          <p:nvPr/>
        </p:nvSpPr>
        <p:spPr>
          <a:xfrm>
            <a:off x="1378374" y="6823814"/>
            <a:ext cx="11644308" cy="523220"/>
          </a:xfrm>
          <a:prstGeom prst="rect">
            <a:avLst/>
          </a:prstGeom>
          <a:noFill/>
        </p:spPr>
        <p:txBody>
          <a:bodyPr wrap="square" rtlCol="0">
            <a:spAutoFit/>
          </a:bodyPr>
          <a:lstStyle/>
          <a:p>
            <a:pPr algn="l"/>
            <a:r>
              <a:rPr lang="fr-FR" sz="2800" b="1" dirty="0">
                <a:solidFill>
                  <a:schemeClr val="tx1"/>
                </a:solidFill>
                <a:latin typeface="Bahnschrift" panose="020B0502040204020203" pitchFamily="34" charset="0"/>
                <a:cs typeface="Arial" panose="020B0604020202020204" pitchFamily="34" charset="0"/>
              </a:rPr>
              <a:t>Plan d’actions </a:t>
            </a:r>
            <a:endParaRPr lang="fr-FR" sz="2000" b="1" dirty="0">
              <a:solidFill>
                <a:schemeClr val="tx1"/>
              </a:solidFill>
              <a:latin typeface="Bahnschrift" panose="020B0502040204020203" pitchFamily="34" charset="0"/>
              <a:cs typeface="Arial" panose="020B0604020202020204" pitchFamily="34" charset="0"/>
            </a:endParaRPr>
          </a:p>
        </p:txBody>
      </p:sp>
      <p:sp>
        <p:nvSpPr>
          <p:cNvPr id="8" name="Rectangle : coins arrondis 7">
            <a:extLst>
              <a:ext uri="{FF2B5EF4-FFF2-40B4-BE49-F238E27FC236}">
                <a16:creationId xmlns:a16="http://schemas.microsoft.com/office/drawing/2014/main" id="{AAEB6503-BC20-FC89-F887-4B858D9E3DA2}"/>
              </a:ext>
            </a:extLst>
          </p:cNvPr>
          <p:cNvSpPr/>
          <p:nvPr/>
        </p:nvSpPr>
        <p:spPr>
          <a:xfrm>
            <a:off x="453670" y="6661209"/>
            <a:ext cx="15370629" cy="1945762"/>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BFE5B1E-95BD-9A7F-3679-C7EDA9B1867D}"/>
              </a:ext>
            </a:extLst>
          </p:cNvPr>
          <p:cNvSpPr txBox="1"/>
          <p:nvPr/>
        </p:nvSpPr>
        <p:spPr>
          <a:xfrm>
            <a:off x="1378374" y="4120326"/>
            <a:ext cx="9926081" cy="584775"/>
          </a:xfrm>
          <a:prstGeom prst="rect">
            <a:avLst/>
          </a:prstGeom>
          <a:noFill/>
        </p:spPr>
        <p:txBody>
          <a:bodyPr wrap="square" rtlCol="0">
            <a:spAutoFit/>
          </a:bodyPr>
          <a:lstStyle/>
          <a:p>
            <a:pPr algn="l"/>
            <a:r>
              <a:rPr lang="fr-FR" sz="3200" b="1" dirty="0">
                <a:solidFill>
                  <a:srgbClr val="92D050"/>
                </a:solidFill>
                <a:latin typeface="Bahnschrift" panose="020B0502040204020203" pitchFamily="34" charset="0"/>
                <a:cs typeface="Arial" panose="020B0604020202020204" pitchFamily="34" charset="0"/>
              </a:rPr>
              <a:t>⚠️​ Moins de données remplies en 2024 vs 2023</a:t>
            </a:r>
            <a:endParaRPr lang="fr-FR" sz="3200" i="1" dirty="0">
              <a:solidFill>
                <a:srgbClr val="92D050"/>
              </a:solidFill>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136415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emplate CTEES 23">
  <a:themeElements>
    <a:clrScheme name="CTEES 1">
      <a:dk1>
        <a:srgbClr val="000000"/>
      </a:dk1>
      <a:lt1>
        <a:srgbClr val="FFFFFF"/>
      </a:lt1>
      <a:dk2>
        <a:srgbClr val="F1A000"/>
      </a:dk2>
      <a:lt2>
        <a:srgbClr val="EEECE1"/>
      </a:lt2>
      <a:accent1>
        <a:srgbClr val="6DA341"/>
      </a:accent1>
      <a:accent2>
        <a:srgbClr val="519F44"/>
      </a:accent2>
      <a:accent3>
        <a:srgbClr val="6DA341"/>
      </a:accent3>
      <a:accent4>
        <a:srgbClr val="F1A000"/>
      </a:accent4>
      <a:accent5>
        <a:srgbClr val="6DA341"/>
      </a:accent5>
      <a:accent6>
        <a:srgbClr val="519F44"/>
      </a:accent6>
      <a:hlink>
        <a:srgbClr val="6DA341"/>
      </a:hlink>
      <a:folHlink>
        <a:srgbClr val="F1A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smtClean="0">
            <a:solidFill>
              <a:schemeClr val="tx1"/>
            </a:solidFill>
          </a:defRPr>
        </a:defPPr>
      </a:lstStyle>
    </a:txDef>
  </a:objectDefaults>
  <a:extraClrSchemeLst/>
</a:theme>
</file>

<file path=ppt/theme/theme2.xml><?xml version="1.0" encoding="utf-8"?>
<a:theme xmlns:a="http://schemas.openxmlformats.org/drawingml/2006/main" name="1_Template CTEES 23">
  <a:themeElements>
    <a:clrScheme name="CTEES 1">
      <a:dk1>
        <a:srgbClr val="000000"/>
      </a:dk1>
      <a:lt1>
        <a:srgbClr val="FFFFFF"/>
      </a:lt1>
      <a:dk2>
        <a:srgbClr val="F1A000"/>
      </a:dk2>
      <a:lt2>
        <a:srgbClr val="EEECE1"/>
      </a:lt2>
      <a:accent1>
        <a:srgbClr val="6DA341"/>
      </a:accent1>
      <a:accent2>
        <a:srgbClr val="519F44"/>
      </a:accent2>
      <a:accent3>
        <a:srgbClr val="6DA341"/>
      </a:accent3>
      <a:accent4>
        <a:srgbClr val="F1A000"/>
      </a:accent4>
      <a:accent5>
        <a:srgbClr val="6DA341"/>
      </a:accent5>
      <a:accent6>
        <a:srgbClr val="519F44"/>
      </a:accent6>
      <a:hlink>
        <a:srgbClr val="6DA341"/>
      </a:hlink>
      <a:folHlink>
        <a:srgbClr val="F1A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20241118_COPIL CTEES_VF" id="{0FFCB86A-AD34-4EDA-896F-2AD779B9AF41}" vid="{3BA13AE4-CC1D-4DD3-9028-DDD6C55C2C5E}"/>
    </a:ext>
  </a:extLst>
</a:theme>
</file>

<file path=ppt/theme/theme3.xml><?xml version="1.0" encoding="utf-8"?>
<a:theme xmlns:a="http://schemas.openxmlformats.org/drawingml/2006/main" name="2_Template CTEES 23">
  <a:themeElements>
    <a:clrScheme name="CTEES 1">
      <a:dk1>
        <a:srgbClr val="000000"/>
      </a:dk1>
      <a:lt1>
        <a:srgbClr val="FFFFFF"/>
      </a:lt1>
      <a:dk2>
        <a:srgbClr val="F1A000"/>
      </a:dk2>
      <a:lt2>
        <a:srgbClr val="EEECE1"/>
      </a:lt2>
      <a:accent1>
        <a:srgbClr val="6DA341"/>
      </a:accent1>
      <a:accent2>
        <a:srgbClr val="519F44"/>
      </a:accent2>
      <a:accent3>
        <a:srgbClr val="6DA341"/>
      </a:accent3>
      <a:accent4>
        <a:srgbClr val="F1A000"/>
      </a:accent4>
      <a:accent5>
        <a:srgbClr val="6DA341"/>
      </a:accent5>
      <a:accent6>
        <a:srgbClr val="519F44"/>
      </a:accent6>
      <a:hlink>
        <a:srgbClr val="6DA341"/>
      </a:hlink>
      <a:folHlink>
        <a:srgbClr val="F1A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dirty="0" smtClean="0">
            <a:solidFill>
              <a:schemeClr val="tx1"/>
            </a:solidFill>
          </a:defRPr>
        </a:defPPr>
      </a:lstStyle>
    </a:tx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2D5126A18AA41A626F4224D4E58FD" ma:contentTypeVersion="13" ma:contentTypeDescription="Crée un document." ma:contentTypeScope="" ma:versionID="1e0ca689282500b9f53df0740f1add63">
  <xsd:schema xmlns:xsd="http://www.w3.org/2001/XMLSchema" xmlns:xs="http://www.w3.org/2001/XMLSchema" xmlns:p="http://schemas.microsoft.com/office/2006/metadata/properties" xmlns:ns2="6935f933-a378-4d6c-a839-a2a7b09bcfcb" xmlns:ns3="0c3e75aa-a80f-40c0-a2d4-fcff29cf202f" targetNamespace="http://schemas.microsoft.com/office/2006/metadata/properties" ma:root="true" ma:fieldsID="8d291f974be1e371cfa099ac901b3ce9" ns2:_="" ns3:_="">
    <xsd:import namespace="6935f933-a378-4d6c-a839-a2a7b09bcfcb"/>
    <xsd:import namespace="0c3e75aa-a80f-40c0-a2d4-fcff29cf20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35f933-a378-4d6c-a839-a2a7b09bcf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ef5096aa-0188-4492-81bc-7ef18d6472a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3e75aa-a80f-40c0-a2d4-fcff29cf20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4a4811b-7b3b-449d-8621-adcf1585983e}" ma:internalName="TaxCatchAll" ma:showField="CatchAllData" ma:web="0c3e75aa-a80f-40c0-a2d4-fcff29cf20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935f933-a378-4d6c-a839-a2a7b09bcfcb">
      <Terms xmlns="http://schemas.microsoft.com/office/infopath/2007/PartnerControls"/>
    </lcf76f155ced4ddcb4097134ff3c332f>
    <TaxCatchAll xmlns="0c3e75aa-a80f-40c0-a2d4-fcff29cf202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774E5-65C8-418A-AB80-C8774FB5B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35f933-a378-4d6c-a839-a2a7b09bcfcb"/>
    <ds:schemaRef ds:uri="0c3e75aa-a80f-40c0-a2d4-fcff29cf2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828C60-63B3-4086-AABE-FB24ECF3FEE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f14b3264-0103-4e02-9f24-249f60332675"/>
    <ds:schemaRef ds:uri="http://purl.org/dc/elements/1.1/"/>
    <ds:schemaRef ds:uri="http://schemas.microsoft.com/office/2006/metadata/properties"/>
    <ds:schemaRef ds:uri="a40372b0-f5cf-46c3-8c33-468ef578baa8"/>
    <ds:schemaRef ds:uri="http://www.w3.org/XML/1998/namespace"/>
    <ds:schemaRef ds:uri="http://purl.org/dc/dcmitype/"/>
    <ds:schemaRef ds:uri="6935f933-a378-4d6c-a839-a2a7b09bcfcb"/>
    <ds:schemaRef ds:uri="0c3e75aa-a80f-40c0-a2d4-fcff29cf202f"/>
  </ds:schemaRefs>
</ds:datastoreItem>
</file>

<file path=customXml/itemProps3.xml><?xml version="1.0" encoding="utf-8"?>
<ds:datastoreItem xmlns:ds="http://schemas.openxmlformats.org/officeDocument/2006/customXml" ds:itemID="{477E4265-F802-43E2-B01E-DF1AF46BF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15574</TotalTime>
  <Words>4083</Words>
  <Application>Microsoft Office PowerPoint</Application>
  <PresentationFormat>Personnalisé</PresentationFormat>
  <Paragraphs>595</Paragraphs>
  <Slides>46</Slides>
  <Notes>24</Notes>
  <HiddenSlides>1</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46</vt:i4>
      </vt:variant>
    </vt:vector>
  </HeadingPairs>
  <TitlesOfParts>
    <vt:vector size="59" baseType="lpstr">
      <vt:lpstr>Aptos</vt:lpstr>
      <vt:lpstr>Arial</vt:lpstr>
      <vt:lpstr>Arial Black</vt:lpstr>
      <vt:lpstr>Bahnschrift</vt:lpstr>
      <vt:lpstr>Calibri</vt:lpstr>
      <vt:lpstr>Montserrat</vt:lpstr>
      <vt:lpstr>Poppins</vt:lpstr>
      <vt:lpstr>Symbol</vt:lpstr>
      <vt:lpstr>Trebuchet MS</vt:lpstr>
      <vt:lpstr>Wingdings</vt:lpstr>
      <vt:lpstr>Template CTEES 23</vt:lpstr>
      <vt:lpstr>1_Template CTEES 23</vt:lpstr>
      <vt:lpstr>2_Template CTEES 23</vt:lpstr>
      <vt:lpstr>COPIL CTEES PACA-Corse</vt:lpstr>
      <vt:lpstr>Ordre du jour</vt:lpstr>
      <vt:lpstr>Partenaires institutionnels</vt:lpstr>
      <vt:lpstr>Ordre du jour</vt:lpstr>
      <vt:lpstr>Présentation PowerPoint</vt:lpstr>
      <vt:lpstr>Indicateurs régionaux</vt:lpstr>
      <vt:lpstr>Indicateurs clés accroissement réseau</vt:lpstr>
      <vt:lpstr>Visites et accompagnement</vt:lpstr>
      <vt:lpstr>Indicateurs clés énergie – périmètre 2025</vt:lpstr>
      <vt:lpstr>Indicateurs clés éNERGIE – périmètre 2025</vt:lpstr>
      <vt:lpstr>L’offre de services réseau ctees paca-corse</vt:lpstr>
      <vt:lpstr>Audit régional des pratiques d’exploitation cvc</vt:lpstr>
      <vt:lpstr>Audit régional des pratiques d’exploitation cvc</vt:lpstr>
      <vt:lpstr>Les productions de 2025</vt:lpstr>
      <vt:lpstr>OUTILS DE SUIVI ÉNERGÉTIQUE, PLANS DE COMPTAGE ET GTB</vt:lpstr>
      <vt:lpstr>Fiche réseau ctees paca-corse</vt:lpstr>
      <vt:lpstr>Régulation cvc – ch montperrin</vt:lpstr>
      <vt:lpstr>CHANGEMENT PRODUCTION CHAUD ET.OU FROID ET OPTIMISATION ÉQUIPEMENTS</vt:lpstr>
      <vt:lpstr>Retour d’Expériences HP Flottante Site de Sainte Musse - Toulon</vt:lpstr>
      <vt:lpstr>Retour d’Expériences HP Flottante Site de Sainte Musse - Toulon</vt:lpstr>
      <vt:lpstr>Retour d’Expériences HP Flottante Site de Sainte Musse - Toulon</vt:lpstr>
      <vt:lpstr>Retour d’Expériences HP Flottante Site de Sainte Musse – Toulon</vt:lpstr>
      <vt:lpstr>Audits énergétiques</vt:lpstr>
      <vt:lpstr>Fiche technico-économique</vt:lpstr>
      <vt:lpstr>CHU DE NICE : AUDIT ENERGETIQUE</vt:lpstr>
      <vt:lpstr>Hôpital Saint Joseph: AUDIT ÉNERGÉTIQUE </vt:lpstr>
      <vt:lpstr>Hôpital Saint Joseph: AUDIT ÉNERGÉTIQUE </vt:lpstr>
      <vt:lpstr>Hôpital Saint Joseph: AUDIT ÉNERGÉTIQUE </vt:lpstr>
      <vt:lpstr>Bilan d’émissions de gaz à effet de serre (beges)</vt:lpstr>
      <vt:lpstr>BEGES</vt:lpstr>
      <vt:lpstr>BEGES</vt:lpstr>
      <vt:lpstr>Énergies renouvelables</vt:lpstr>
      <vt:lpstr>PV tiers investissement - CH de Digne-les-Bains (04)</vt:lpstr>
      <vt:lpstr>CHU DE NICE : PANNEAUX PHOTOVOLTAÏQUES</vt:lpstr>
      <vt:lpstr>ENR &amp; mobilité</vt:lpstr>
      <vt:lpstr>Rénovation globale</vt:lpstr>
      <vt:lpstr>Projet Rénovation globale :</vt:lpstr>
      <vt:lpstr>Économie circulaire</vt:lpstr>
      <vt:lpstr>Réduction Plastique</vt:lpstr>
      <vt:lpstr>Réduction Plastique</vt:lpstr>
      <vt:lpstr>Réduction Plastique</vt:lpstr>
      <vt:lpstr>Les appels à projets</vt:lpstr>
      <vt:lpstr>AMI "Opérations groupées sectorielles – Réduction des émissions dispersées de micropolluants et/ou réalisation d’économies d’eau"</vt:lpstr>
      <vt:lpstr>Trinôme CTEES / ARS / ANFH PACA</vt:lpstr>
      <vt:lpstr>À ne pas manquer !</vt:lpstr>
      <vt:lpstr>Toute notre actualité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MASQUE POWER POINT</dc:title>
  <dc:creator>Camille Devroedt</dc:creator>
  <cp:lastModifiedBy>julie HERNANDEZ</cp:lastModifiedBy>
  <cp:revision>469</cp:revision>
  <dcterms:created xsi:type="dcterms:W3CDTF">2023-06-05T07:04:32Z</dcterms:created>
  <dcterms:modified xsi:type="dcterms:W3CDTF">2026-03-23T15:57:44Z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2023-05-24T00:00:00Z</vt:filetime>
  </property>
  <property fmtid="{D5CDD505-2E9C-101B-9397-08002B2CF9AE}" pid="3" name="Creator">
    <vt:lpwstr>Adobe InDesign 18.2 (Macintosh)</vt:lpwstr>
  </property>
  <property fmtid="{D5CDD505-2E9C-101B-9397-08002B2CF9AE}" pid="4" name="LastSaved">
    <vt:filetime>2023-06-05T00:00:00Z</vt:filetime>
  </property>
  <property fmtid="{D5CDD505-2E9C-101B-9397-08002B2CF9AE}" pid="5" name="Producer">
    <vt:lpwstr>Adobe PDF Library 17.0</vt:lpwstr>
  </property>
  <property fmtid="{D5CDD505-2E9C-101B-9397-08002B2CF9AE}" pid="6" name="ContentTypeId">
    <vt:lpwstr>0x010100AE12D5126A18AA41A626F4224D4E58FD</vt:lpwstr>
  </property>
  <property fmtid="{D5CDD505-2E9C-101B-9397-08002B2CF9AE}" pid="7" name="MediaServiceImageTags">
    <vt:lpwstr/>
  </property>
</Properties>
</file>